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7" r:id="rId2"/>
    <p:sldId id="278" r:id="rId3"/>
    <p:sldId id="280" r:id="rId4"/>
    <p:sldId id="281" r:id="rId5"/>
    <p:sldId id="282" r:id="rId6"/>
    <p:sldId id="283" r:id="rId7"/>
    <p:sldId id="284" r:id="rId8"/>
    <p:sldId id="285" r:id="rId9"/>
    <p:sldId id="286" r:id="rId10"/>
    <p:sldId id="287" r:id="rId11"/>
    <p:sldId id="288" r:id="rId12"/>
    <p:sldId id="290" r:id="rId13"/>
    <p:sldId id="289" r:id="rId14"/>
    <p:sldId id="291" r:id="rId15"/>
    <p:sldId id="293" r:id="rId16"/>
    <p:sldId id="294" r:id="rId17"/>
    <p:sldId id="292" r:id="rId18"/>
    <p:sldId id="279" r:id="rId19"/>
    <p:sldId id="258" r:id="rId20"/>
    <p:sldId id="295" r:id="rId21"/>
    <p:sldId id="296" r:id="rId22"/>
    <p:sldId id="260" r:id="rId23"/>
    <p:sldId id="262" r:id="rId24"/>
    <p:sldId id="297" r:id="rId25"/>
    <p:sldId id="264" r:id="rId26"/>
    <p:sldId id="265" r:id="rId27"/>
    <p:sldId id="298" r:id="rId28"/>
    <p:sldId id="299" r:id="rId29"/>
    <p:sldId id="267" r:id="rId30"/>
    <p:sldId id="340" r:id="rId31"/>
    <p:sldId id="302" r:id="rId32"/>
    <p:sldId id="304" r:id="rId33"/>
    <p:sldId id="303" r:id="rId34"/>
    <p:sldId id="360" r:id="rId35"/>
    <p:sldId id="361" r:id="rId36"/>
    <p:sldId id="301" r:id="rId37"/>
    <p:sldId id="319" r:id="rId38"/>
    <p:sldId id="320" r:id="rId39"/>
    <p:sldId id="321" r:id="rId40"/>
    <p:sldId id="342" r:id="rId41"/>
    <p:sldId id="343" r:id="rId42"/>
    <p:sldId id="322" r:id="rId43"/>
    <p:sldId id="317" r:id="rId44"/>
    <p:sldId id="325" r:id="rId45"/>
    <p:sldId id="323" r:id="rId46"/>
    <p:sldId id="318" r:id="rId47"/>
    <p:sldId id="324" r:id="rId48"/>
    <p:sldId id="328" r:id="rId49"/>
    <p:sldId id="327" r:id="rId50"/>
    <p:sldId id="326" r:id="rId51"/>
    <p:sldId id="268" r:id="rId52"/>
    <p:sldId id="344" r:id="rId53"/>
    <p:sldId id="270" r:id="rId54"/>
    <p:sldId id="345" r:id="rId55"/>
    <p:sldId id="346" r:id="rId56"/>
    <p:sldId id="332" r:id="rId57"/>
    <p:sldId id="333" r:id="rId58"/>
    <p:sldId id="334" r:id="rId59"/>
    <p:sldId id="335" r:id="rId60"/>
    <p:sldId id="336" r:id="rId61"/>
    <p:sldId id="351" r:id="rId62"/>
    <p:sldId id="338" r:id="rId63"/>
    <p:sldId id="348" r:id="rId64"/>
    <p:sldId id="349" r:id="rId65"/>
    <p:sldId id="355" r:id="rId66"/>
    <p:sldId id="356" r:id="rId67"/>
    <p:sldId id="354" r:id="rId68"/>
    <p:sldId id="362" r:id="rId69"/>
    <p:sldId id="363" r:id="rId70"/>
    <p:sldId id="359" r:id="rId71"/>
    <p:sldId id="275" r:id="rId72"/>
    <p:sldId id="316" r:id="rId73"/>
    <p:sldId id="347" r:id="rId74"/>
    <p:sldId id="353" r:id="rId75"/>
    <p:sldId id="357" r:id="rId76"/>
    <p:sldId id="274" r:id="rId77"/>
    <p:sldId id="308" r:id="rId78"/>
    <p:sldId id="313" r:id="rId79"/>
    <p:sldId id="309" r:id="rId80"/>
    <p:sldId id="311" r:id="rId81"/>
    <p:sldId id="310" r:id="rId82"/>
    <p:sldId id="312" r:id="rId83"/>
    <p:sldId id="305" r:id="rId84"/>
    <p:sldId id="306" r:id="rId85"/>
    <p:sldId id="276" r:id="rId86"/>
    <p:sldId id="307" r:id="rId87"/>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99"/>
    <a:srgbClr val="FD3131"/>
    <a:srgbClr val="000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50"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DE0A5083-4546-4E35-93FF-60D404312835}" type="datetimeFigureOut">
              <a:rPr lang="sk-SK" smtClean="0"/>
              <a:t>24. 7. 2016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657803F-30F4-4399-90F3-6CB38A388C61}" type="slidenum">
              <a:rPr lang="sk-SK" smtClean="0"/>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DE0A5083-4546-4E35-93FF-60D404312835}" type="datetimeFigureOut">
              <a:rPr lang="sk-SK" smtClean="0"/>
              <a:t>24. 7. 2016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657803F-30F4-4399-90F3-6CB38A388C61}" type="slidenum">
              <a:rPr lang="sk-SK" smtClean="0"/>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E0A5083-4546-4E35-93FF-60D404312835}" type="datetimeFigureOut">
              <a:rPr lang="sk-SK" smtClean="0"/>
              <a:t>24. 7. 2016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657803F-30F4-4399-90F3-6CB38A388C61}" type="slidenum">
              <a:rPr lang="sk-SK" smtClean="0"/>
              <a:t>‹#›</a:t>
            </a:fld>
            <a:endParaRPr lang="sk-SK"/>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DE0A5083-4546-4E35-93FF-60D404312835}" type="datetimeFigureOut">
              <a:rPr lang="sk-SK" smtClean="0"/>
              <a:t>24. 7. 2016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657803F-30F4-4399-90F3-6CB38A388C61}" type="slidenum">
              <a:rPr lang="sk-SK" smtClean="0"/>
              <a:t>‹#›</a:t>
            </a:fld>
            <a:endParaRPr lang="sk-SK"/>
          </a:p>
        </p:txBody>
      </p:sp>
      <p:sp>
        <p:nvSpPr>
          <p:cNvPr id="7" name="Title 6"/>
          <p:cNvSpPr>
            <a:spLocks noGrp="1"/>
          </p:cNvSpPr>
          <p:nvPr>
            <p:ph type="title"/>
          </p:nvPr>
        </p:nvSpPr>
        <p:spPr/>
        <p:txBody>
          <a:bodyPr/>
          <a:lstStyle/>
          <a:p>
            <a:r>
              <a:rPr lang="cs-CZ" smtClean="0"/>
              <a:t>Kliknutím lze upravit styl.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DE0A5083-4546-4E35-93FF-60D404312835}" type="datetimeFigureOut">
              <a:rPr lang="sk-SK" smtClean="0"/>
              <a:t>24. 7. 2016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657803F-30F4-4399-90F3-6CB38A388C61}" type="slidenum">
              <a:rPr lang="sk-SK" smtClean="0"/>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5" name="Date Placeholder 4"/>
          <p:cNvSpPr>
            <a:spLocks noGrp="1"/>
          </p:cNvSpPr>
          <p:nvPr>
            <p:ph type="dt" sz="half" idx="10"/>
          </p:nvPr>
        </p:nvSpPr>
        <p:spPr/>
        <p:txBody>
          <a:bodyPr/>
          <a:lstStyle/>
          <a:p>
            <a:fld id="{DE0A5083-4546-4E35-93FF-60D404312835}" type="datetimeFigureOut">
              <a:rPr lang="sk-SK" smtClean="0"/>
              <a:t>24. 7. 2016</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657803F-30F4-4399-90F3-6CB38A388C61}" type="slidenum">
              <a:rPr lang="sk-SK" smtClean="0"/>
              <a:t>‹#›</a:t>
            </a:fld>
            <a:endParaRPr lang="sk-SK"/>
          </a:p>
        </p:txBody>
      </p:sp>
      <p:sp>
        <p:nvSpPr>
          <p:cNvPr id="9" name="Content Placeholder 8"/>
          <p:cNvSpPr>
            <a:spLocks noGrp="1"/>
          </p:cNvSpPr>
          <p:nvPr>
            <p:ph sz="quarter" idx="13"/>
          </p:nvPr>
        </p:nvSpPr>
        <p:spPr>
          <a:xfrm>
            <a:off x="676655" y="2679192"/>
            <a:ext cx="3822192" cy="34472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DE0A5083-4546-4E35-93FF-60D404312835}" type="datetimeFigureOut">
              <a:rPr lang="sk-SK" smtClean="0"/>
              <a:t>24. 7. 2016</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1657803F-30F4-4399-90F3-6CB38A388C61}" type="slidenum">
              <a:rPr lang="sk-SK" smtClean="0"/>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Date Placeholder 2"/>
          <p:cNvSpPr>
            <a:spLocks noGrp="1"/>
          </p:cNvSpPr>
          <p:nvPr>
            <p:ph type="dt" sz="half" idx="10"/>
          </p:nvPr>
        </p:nvSpPr>
        <p:spPr/>
        <p:txBody>
          <a:bodyPr/>
          <a:lstStyle/>
          <a:p>
            <a:fld id="{DE0A5083-4546-4E35-93FF-60D404312835}" type="datetimeFigureOut">
              <a:rPr lang="sk-SK" smtClean="0"/>
              <a:t>24. 7. 2016</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1657803F-30F4-4399-90F3-6CB38A388C61}" type="slidenum">
              <a:rPr lang="sk-SK" smtClean="0"/>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E0A5083-4546-4E35-93FF-60D404312835}" type="datetimeFigureOut">
              <a:rPr lang="sk-SK" smtClean="0"/>
              <a:t>24. 7. 2016</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1657803F-30F4-4399-90F3-6CB38A388C61}" type="slidenum">
              <a:rPr lang="sk-SK" smtClean="0"/>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E0A5083-4546-4E35-93FF-60D404312835}" type="datetimeFigureOut">
              <a:rPr lang="sk-SK" smtClean="0"/>
              <a:t>24. 7. 2016</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657803F-30F4-4399-90F3-6CB38A388C61}" type="slidenum">
              <a:rPr lang="sk-SK" smtClean="0"/>
              <a:t>‹#›</a:t>
            </a:fld>
            <a:endParaRPr lang="sk-SK"/>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cs-CZ" smtClean="0"/>
              <a:t>Kliknutím lze upravit styl.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cs-CZ" smtClean="0"/>
              <a:t>Kliknutím lze upravit styl.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DE0A5083-4546-4E35-93FF-60D404312835}" type="datetimeFigureOut">
              <a:rPr lang="sk-SK" smtClean="0"/>
              <a:t>24. 7. 2016</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657803F-30F4-4399-90F3-6CB38A388C61}" type="slidenum">
              <a:rPr lang="sk-SK" smtClean="0"/>
              <a:t>‹#›</a:t>
            </a:fld>
            <a:endParaRPr lang="sk-SK"/>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DE0A5083-4546-4E35-93FF-60D404312835}" type="datetimeFigureOut">
              <a:rPr lang="sk-SK" smtClean="0"/>
              <a:t>24. 7. 2016</a:t>
            </a:fld>
            <a:endParaRPr lang="sk-SK"/>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sk-SK"/>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657803F-30F4-4399-90F3-6CB38A388C61}" type="slidenum">
              <a:rPr lang="sk-SK" smtClean="0"/>
              <a:t>‹#›</a:t>
            </a:fld>
            <a:endParaRPr lang="sk-SK"/>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hyperlink" Target="http://www.dssintegra.sk/" TargetMode="External"/><Relationship Id="rId2" Type="http://schemas.openxmlformats.org/officeDocument/2006/relationships/hyperlink" Target="mailto:dssintegra@dssintegra.sk"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G"/><Relationship Id="rId4" Type="http://schemas.openxmlformats.org/officeDocument/2006/relationships/image" Target="../media/image95.JP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G"/><Relationship Id="rId4" Type="http://schemas.openxmlformats.org/officeDocument/2006/relationships/image" Target="../media/image115.jpeg"/></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5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G"/><Relationship Id="rId5" Type="http://schemas.openxmlformats.org/officeDocument/2006/relationships/image" Target="../media/image130.jpeg"/><Relationship Id="rId4" Type="http://schemas.openxmlformats.org/officeDocument/2006/relationships/image" Target="../media/image129.JPG"/></Relationships>
</file>

<file path=ppt/slides/_rels/slide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5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54.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 Id="rId9" Type="http://schemas.openxmlformats.org/officeDocument/2006/relationships/image" Target="../media/image146.jpeg"/></Relationships>
</file>

<file path=ppt/slides/_rels/slide5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5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3.jpeg"/></Relationships>
</file>

<file path=ppt/slides/_rels/slide5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5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5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6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70.jpeg"/></Relationships>
</file>

<file path=ppt/slides/_rels/slide6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64.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177.jpe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6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 Id="rId5" Type="http://schemas.openxmlformats.org/officeDocument/2006/relationships/image" Target="../media/image186.jpeg"/><Relationship Id="rId4" Type="http://schemas.openxmlformats.org/officeDocument/2006/relationships/image" Target="../media/image185.JPG"/></Relationships>
</file>

<file path=ppt/slides/_rels/slide6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4" Type="http://schemas.openxmlformats.org/officeDocument/2006/relationships/image" Target="../media/image189.jpeg"/></Relationships>
</file>

<file path=ppt/slides/_rels/slide6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 Id="rId5" Type="http://schemas.openxmlformats.org/officeDocument/2006/relationships/image" Target="../media/image193.JPG"/><Relationship Id="rId4" Type="http://schemas.openxmlformats.org/officeDocument/2006/relationships/image" Target="../media/image192.JPG"/></Relationships>
</file>

<file path=ppt/slides/_rels/slide6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7.jpeg"/><Relationship Id="rId7" Type="http://schemas.openxmlformats.org/officeDocument/2006/relationships/image" Target="../media/image201.jpeg"/><Relationship Id="rId2" Type="http://schemas.openxmlformats.org/officeDocument/2006/relationships/image" Target="../media/image196.jpeg"/><Relationship Id="rId1" Type="http://schemas.openxmlformats.org/officeDocument/2006/relationships/slideLayout" Target="../slideLayouts/slideLayout2.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07.JPG"/><Relationship Id="rId5" Type="http://schemas.openxmlformats.org/officeDocument/2006/relationships/image" Target="../media/image206.JPG"/><Relationship Id="rId4" Type="http://schemas.openxmlformats.org/officeDocument/2006/relationships/image" Target="../media/image205.jpeg"/></Relationships>
</file>

<file path=ppt/slides/_rels/slide7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xml"/><Relationship Id="rId5" Type="http://schemas.openxmlformats.org/officeDocument/2006/relationships/image" Target="../media/image211.jpeg"/><Relationship Id="rId4" Type="http://schemas.openxmlformats.org/officeDocument/2006/relationships/image" Target="../media/image210.jpeg"/></Relationships>
</file>

<file path=ppt/slides/_rels/slide72.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image" Target="../media/image212.jpeg"/><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73.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image" Target="../media/image215.jpe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s>
</file>

<file path=ppt/slides/_rels/slide7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 Id="rId5" Type="http://schemas.openxmlformats.org/officeDocument/2006/relationships/image" Target="../media/image225.jpeg"/><Relationship Id="rId4" Type="http://schemas.openxmlformats.org/officeDocument/2006/relationships/image" Target="../media/image224.jpeg"/></Relationships>
</file>

<file path=ppt/slides/_rels/slide7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2.xml"/><Relationship Id="rId5" Type="http://schemas.openxmlformats.org/officeDocument/2006/relationships/image" Target="../media/image229.jpeg"/><Relationship Id="rId4" Type="http://schemas.openxmlformats.org/officeDocument/2006/relationships/image" Target="../media/image228.jpeg"/></Relationships>
</file>

<file path=ppt/slides/_rels/slide7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2.xml"/><Relationship Id="rId4" Type="http://schemas.openxmlformats.org/officeDocument/2006/relationships/image" Target="../media/image232.jpeg"/></Relationships>
</file>

<file path=ppt/slides/_rels/slide77.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image" Target="../media/image235.JPG"/><Relationship Id="rId1" Type="http://schemas.openxmlformats.org/officeDocument/2006/relationships/slideLayout" Target="../slideLayouts/slideLayout2.xml"/><Relationship Id="rId4" Type="http://schemas.openxmlformats.org/officeDocument/2006/relationships/image" Target="../media/image23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46640"/>
          </a:xfrm>
          <a:prstGeom prst="rect">
            <a:avLst/>
          </a:prstGeom>
        </p:spPr>
      </p:pic>
      <p:sp>
        <p:nvSpPr>
          <p:cNvPr id="2" name="Nadpis 1"/>
          <p:cNvSpPr>
            <a:spLocks noGrp="1"/>
          </p:cNvSpPr>
          <p:nvPr>
            <p:ph type="title"/>
          </p:nvPr>
        </p:nvSpPr>
        <p:spPr>
          <a:xfrm>
            <a:off x="457200" y="338328"/>
            <a:ext cx="8229600" cy="1650512"/>
          </a:xfrm>
        </p:spPr>
        <p:txBody>
          <a:bodyPr>
            <a:normAutofit fontScale="90000"/>
          </a:bodyPr>
          <a:lstStyle/>
          <a:p>
            <a:r>
              <a:rPr lang="sk-SK" dirty="0"/>
              <a:t>  </a:t>
            </a:r>
            <a:br>
              <a:rPr lang="sk-SK" dirty="0"/>
            </a:br>
            <a:r>
              <a:rPr lang="sk-SK" dirty="0"/>
              <a:t> </a:t>
            </a:r>
            <a:br>
              <a:rPr lang="sk-SK" dirty="0"/>
            </a:br>
            <a:endParaRPr lang="sk-SK"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408" y="358013"/>
            <a:ext cx="2089150" cy="7642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58013"/>
            <a:ext cx="2376264" cy="7642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488408" y="2276872"/>
            <a:ext cx="8424936" cy="1692771"/>
          </a:xfrm>
          <a:prstGeom prst="rect">
            <a:avLst/>
          </a:prstGeom>
          <a:effectLst>
            <a:glow rad="228600">
              <a:schemeClr val="accent2">
                <a:satMod val="175000"/>
                <a:alpha val="40000"/>
              </a:schemeClr>
            </a:glow>
            <a:softEdge rad="317500"/>
          </a:effectLst>
        </p:spPr>
        <p:txBody>
          <a:bodyPr wrap="square">
            <a:spAutoFit/>
          </a:bodyPr>
          <a:lstStyle/>
          <a:p>
            <a:pPr algn="ctr"/>
            <a:r>
              <a:rPr lang="sk-SK" sz="3200" b="1" dirty="0">
                <a:ln w="3175">
                  <a:noFill/>
                </a:ln>
                <a:solidFill>
                  <a:srgbClr val="FFFF00"/>
                </a:solidFill>
                <a:latin typeface="Times New Roman" panose="02020603050405020304" pitchFamily="18" charset="0"/>
                <a:cs typeface="Times New Roman" panose="02020603050405020304" pitchFamily="18" charset="0"/>
              </a:rPr>
              <a:t>Domov sociálnych služieb pre deti a dospelých,</a:t>
            </a:r>
          </a:p>
          <a:p>
            <a:pPr algn="ctr"/>
            <a:r>
              <a:rPr lang="sk-SK" sz="3200" b="1" dirty="0" err="1">
                <a:ln w="3175">
                  <a:noFill/>
                </a:ln>
                <a:solidFill>
                  <a:srgbClr val="FFFF00"/>
                </a:solidFill>
                <a:latin typeface="Times New Roman" panose="02020603050405020304" pitchFamily="18" charset="0"/>
                <a:cs typeface="Times New Roman" panose="02020603050405020304" pitchFamily="18" charset="0"/>
              </a:rPr>
              <a:t>Tylova</a:t>
            </a:r>
            <a:r>
              <a:rPr lang="sk-SK" sz="3200" b="1" dirty="0">
                <a:ln w="3175">
                  <a:noFill/>
                </a:ln>
                <a:solidFill>
                  <a:srgbClr val="FFFF00"/>
                </a:solidFill>
                <a:latin typeface="Times New Roman" panose="02020603050405020304" pitchFamily="18" charset="0"/>
                <a:cs typeface="Times New Roman" panose="02020603050405020304" pitchFamily="18" charset="0"/>
              </a:rPr>
              <a:t> 21, 831 04 </a:t>
            </a:r>
            <a:r>
              <a:rPr lang="sk-SK" sz="3200" b="1" dirty="0" smtClean="0">
                <a:ln w="3175">
                  <a:noFill/>
                </a:ln>
                <a:solidFill>
                  <a:srgbClr val="FFFF00"/>
                </a:solidFill>
                <a:latin typeface="Times New Roman" panose="02020603050405020304" pitchFamily="18" charset="0"/>
                <a:cs typeface="Times New Roman" panose="02020603050405020304" pitchFamily="18" charset="0"/>
              </a:rPr>
              <a:t>Bratislava</a:t>
            </a:r>
            <a:endParaRPr lang="sk-SK" sz="4400" dirty="0">
              <a:ln w="3175">
                <a:noFill/>
              </a:ln>
              <a:solidFill>
                <a:srgbClr val="FFFF00"/>
              </a:solidFill>
              <a:latin typeface="Times New Roman" panose="02020603050405020304" pitchFamily="18" charset="0"/>
              <a:cs typeface="Times New Roman" panose="02020603050405020304" pitchFamily="18" charset="0"/>
            </a:endParaRPr>
          </a:p>
          <a:p>
            <a:pPr algn="ctr"/>
            <a:r>
              <a:rPr lang="sk-SK" sz="2000" b="1" dirty="0">
                <a:ln w="3175">
                  <a:noFill/>
                </a:ln>
                <a:solidFill>
                  <a:srgbClr val="FFFF00"/>
                </a:solidFill>
                <a:latin typeface="Times New Roman" panose="02020603050405020304" pitchFamily="18" charset="0"/>
                <a:cs typeface="Times New Roman" panose="02020603050405020304" pitchFamily="18" charset="0"/>
              </a:rPr>
              <a:t>Subjekt v zriaďovateľskej pôsobnosti </a:t>
            </a:r>
            <a:r>
              <a:rPr lang="sk-SK" sz="2000" b="1" dirty="0" smtClean="0">
                <a:ln w="3175">
                  <a:noFill/>
                </a:ln>
                <a:solidFill>
                  <a:srgbClr val="FFFF00"/>
                </a:solidFill>
                <a:latin typeface="Times New Roman" panose="02020603050405020304" pitchFamily="18" charset="0"/>
                <a:cs typeface="Times New Roman" panose="02020603050405020304" pitchFamily="18" charset="0"/>
              </a:rPr>
              <a:t>Bratislavského </a:t>
            </a:r>
            <a:r>
              <a:rPr lang="sk-SK" sz="2000" b="1" dirty="0">
                <a:ln w="3175">
                  <a:noFill/>
                </a:ln>
                <a:solidFill>
                  <a:srgbClr val="FFFF00"/>
                </a:solidFill>
                <a:latin typeface="Times New Roman" panose="02020603050405020304" pitchFamily="18" charset="0"/>
                <a:cs typeface="Times New Roman" panose="02020603050405020304" pitchFamily="18" charset="0"/>
              </a:rPr>
              <a:t>samosprávneho kraja</a:t>
            </a:r>
          </a:p>
          <a:p>
            <a:pPr algn="ctr"/>
            <a:r>
              <a:rPr lang="sk-SK" sz="2000" b="1" dirty="0">
                <a:ln w="3175">
                  <a:noFill/>
                </a:ln>
                <a:solidFill>
                  <a:srgbClr val="FFFF00"/>
                </a:solidFill>
                <a:latin typeface="Times New Roman" panose="02020603050405020304" pitchFamily="18" charset="0"/>
                <a:cs typeface="Times New Roman" panose="02020603050405020304" pitchFamily="18" charset="0"/>
              </a:rPr>
              <a:t> Sabinovská 16, 820 26 Bratislava</a:t>
            </a:r>
          </a:p>
        </p:txBody>
      </p:sp>
      <p:sp>
        <p:nvSpPr>
          <p:cNvPr id="4" name="Obdélník 3"/>
          <p:cNvSpPr/>
          <p:nvPr/>
        </p:nvSpPr>
        <p:spPr>
          <a:xfrm>
            <a:off x="2331749" y="5242068"/>
            <a:ext cx="4572000" cy="830997"/>
          </a:xfrm>
          <a:prstGeom prst="rect">
            <a:avLst/>
          </a:prstGeom>
        </p:spPr>
        <p:txBody>
          <a:bodyPr>
            <a:spAutoFit/>
          </a:bodyPr>
          <a:lstStyle/>
          <a:p>
            <a:pPr algn="ctr"/>
            <a:r>
              <a:rPr lang="sk-SK" sz="2400" b="1" cap="all" dirty="0">
                <a:solidFill>
                  <a:srgbClr val="FFFF00"/>
                </a:solidFill>
                <a:latin typeface="Times New Roman" panose="02020603050405020304" pitchFamily="18" charset="0"/>
                <a:cs typeface="Times New Roman" panose="02020603050405020304" pitchFamily="18" charset="0"/>
              </a:rPr>
              <a:t>V ý r o Č N Á    s p r á v a</a:t>
            </a:r>
            <a:endParaRPr lang="sk-SK" sz="2400" dirty="0">
              <a:solidFill>
                <a:srgbClr val="FFFF00"/>
              </a:solidFill>
              <a:latin typeface="Times New Roman" panose="02020603050405020304" pitchFamily="18" charset="0"/>
              <a:cs typeface="Times New Roman" panose="02020603050405020304" pitchFamily="18" charset="0"/>
            </a:endParaRPr>
          </a:p>
          <a:p>
            <a:pPr algn="ctr"/>
            <a:r>
              <a:rPr lang="sk-SK" sz="2400" b="1" cap="all" dirty="0">
                <a:solidFill>
                  <a:srgbClr val="FFFF00"/>
                </a:solidFill>
                <a:latin typeface="Times New Roman" panose="02020603050405020304" pitchFamily="18" charset="0"/>
                <a:cs typeface="Times New Roman" panose="02020603050405020304" pitchFamily="18" charset="0"/>
              </a:rPr>
              <a:t>za rok 2015</a:t>
            </a:r>
            <a:endParaRPr lang="sk-SK" sz="2400" dirty="0">
              <a:solidFill>
                <a:srgbClr val="FFFF00"/>
              </a:solidFill>
              <a:latin typeface="Times New Roman" panose="02020603050405020304" pitchFamily="18" charset="0"/>
              <a:cs typeface="Times New Roman" panose="02020603050405020304" pitchFamily="18" charset="0"/>
            </a:endParaRPr>
          </a:p>
        </p:txBody>
      </p:sp>
      <p:sp>
        <p:nvSpPr>
          <p:cNvPr id="5" name="Obdélník 4"/>
          <p:cNvSpPr/>
          <p:nvPr/>
        </p:nvSpPr>
        <p:spPr>
          <a:xfrm>
            <a:off x="4030088" y="6309320"/>
            <a:ext cx="1175322" cy="400110"/>
          </a:xfrm>
          <a:prstGeom prst="rect">
            <a:avLst/>
          </a:prstGeom>
        </p:spPr>
        <p:txBody>
          <a:bodyPr wrap="none">
            <a:spAutoFit/>
          </a:bodyPr>
          <a:lstStyle/>
          <a:p>
            <a:r>
              <a:rPr lang="sk-SK" sz="2000" b="1" dirty="0">
                <a:ln w="3175">
                  <a:noFill/>
                </a:ln>
                <a:solidFill>
                  <a:srgbClr val="FFFF00"/>
                </a:solidFill>
                <a:latin typeface="Times New Roman" panose="02020603050405020304" pitchFamily="18" charset="0"/>
                <a:cs typeface="Times New Roman" panose="02020603050405020304" pitchFamily="18" charset="0"/>
              </a:rPr>
              <a:t>Jún 2016</a:t>
            </a:r>
            <a:endParaRPr lang="sk-SK" sz="2000" dirty="0">
              <a:ln w="3175">
                <a:noFill/>
              </a:ln>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1231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51520" y="2420888"/>
            <a:ext cx="8640959" cy="3705275"/>
          </a:xfrm>
        </p:spPr>
        <p:txBody>
          <a:bodyPr>
            <a:normAutofit/>
          </a:bodyPr>
          <a:lstStyle/>
          <a:p>
            <a:pPr marL="0" indent="0">
              <a:buNone/>
            </a:pPr>
            <a:r>
              <a:rPr lang="sk-SK" sz="1600" b="1" dirty="0">
                <a:latin typeface="Times New Roman" panose="02020603050405020304" pitchFamily="18" charset="0"/>
                <a:cs typeface="Times New Roman" panose="02020603050405020304" pitchFamily="18" charset="0"/>
              </a:rPr>
              <a:t>Poskytovanie služieb</a:t>
            </a:r>
            <a:endParaRPr lang="sk-SK" sz="1600" dirty="0">
              <a:latin typeface="Times New Roman" panose="02020603050405020304" pitchFamily="18" charset="0"/>
              <a:cs typeface="Times New Roman" panose="02020603050405020304" pitchFamily="18" charset="0"/>
            </a:endParaRPr>
          </a:p>
          <a:p>
            <a:pPr marL="0" indent="0">
              <a:buNone/>
            </a:pPr>
            <a:r>
              <a:rPr lang="sk-SK" sz="1600" b="1" dirty="0">
                <a:latin typeface="Times New Roman" panose="02020603050405020304" pitchFamily="18" charset="0"/>
                <a:cs typeface="Times New Roman" panose="02020603050405020304" pitchFamily="18" charset="0"/>
              </a:rPr>
              <a:t>V Domove sociálnych služieb </a:t>
            </a:r>
            <a:r>
              <a:rPr lang="sk-SK" sz="1600" dirty="0">
                <a:latin typeface="Times New Roman" panose="02020603050405020304" pitchFamily="18" charset="0"/>
                <a:cs typeface="Times New Roman" panose="02020603050405020304" pitchFamily="18" charset="0"/>
              </a:rPr>
              <a:t>sme</a:t>
            </a:r>
            <a:r>
              <a:rPr lang="sk-SK" sz="1600" b="1" dirty="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poskytovali sociálne služby </a:t>
            </a:r>
            <a:endParaRPr lang="sk-SK" sz="1600" dirty="0" smtClean="0">
              <a:latin typeface="Times New Roman" panose="02020603050405020304" pitchFamily="18" charset="0"/>
              <a:cs typeface="Times New Roman" panose="02020603050405020304" pitchFamily="18" charset="0"/>
            </a:endParaRPr>
          </a:p>
          <a:p>
            <a:pPr>
              <a:buFontTx/>
              <a:buChar char="-"/>
            </a:pPr>
            <a:r>
              <a:rPr lang="sk-SK" sz="1600" dirty="0" smtClean="0">
                <a:latin typeface="Times New Roman" panose="02020603050405020304" pitchFamily="18" charset="0"/>
                <a:cs typeface="Times New Roman" panose="02020603050405020304" pitchFamily="18" charset="0"/>
              </a:rPr>
              <a:t>celoročnou </a:t>
            </a:r>
            <a:r>
              <a:rPr lang="sk-SK" sz="1600" dirty="0">
                <a:latin typeface="Times New Roman" panose="02020603050405020304" pitchFamily="18" charset="0"/>
                <a:cs typeface="Times New Roman" panose="02020603050405020304" pitchFamily="18" charset="0"/>
              </a:rPr>
              <a:t>pobytovou formou  v Bratislave </a:t>
            </a:r>
            <a:r>
              <a:rPr lang="sk-SK" sz="1600" dirty="0" smtClean="0">
                <a:latin typeface="Times New Roman" panose="02020603050405020304" pitchFamily="18" charset="0"/>
                <a:cs typeface="Times New Roman" panose="02020603050405020304" pitchFamily="18" charset="0"/>
              </a:rPr>
              <a:t>13 </a:t>
            </a:r>
            <a:r>
              <a:rPr lang="sk-SK" sz="1600" dirty="0">
                <a:latin typeface="Times New Roman" panose="02020603050405020304" pitchFamily="18" charset="0"/>
                <a:cs typeface="Times New Roman" panose="02020603050405020304" pitchFamily="18" charset="0"/>
              </a:rPr>
              <a:t>klientom, kde poskytujeme aj </a:t>
            </a:r>
            <a:endParaRPr lang="sk-SK" sz="1600" dirty="0" smtClean="0">
              <a:latin typeface="Times New Roman" panose="02020603050405020304" pitchFamily="18" charset="0"/>
              <a:cs typeface="Times New Roman" panose="02020603050405020304" pitchFamily="18" charset="0"/>
            </a:endParaRPr>
          </a:p>
          <a:p>
            <a:pPr>
              <a:buFontTx/>
              <a:buChar char="-"/>
            </a:pPr>
            <a:r>
              <a:rPr lang="sk-SK" sz="1600" dirty="0" smtClean="0">
                <a:latin typeface="Times New Roman" panose="02020603050405020304" pitchFamily="18" charset="0"/>
                <a:cs typeface="Times New Roman" panose="02020603050405020304" pitchFamily="18" charset="0"/>
              </a:rPr>
              <a:t>13 </a:t>
            </a:r>
            <a:r>
              <a:rPr lang="sk-SK" sz="1600" dirty="0">
                <a:latin typeface="Times New Roman" panose="02020603050405020304" pitchFamily="18" charset="0"/>
                <a:cs typeface="Times New Roman" panose="02020603050405020304" pitchFamily="18" charset="0"/>
              </a:rPr>
              <a:t>klientom týždennú  pobytovú formu  </a:t>
            </a:r>
          </a:p>
          <a:p>
            <a:pPr>
              <a:buFontTx/>
              <a:buChar char="-"/>
            </a:pPr>
            <a:r>
              <a:rPr lang="sk-SK" sz="1600" dirty="0" smtClean="0">
                <a:latin typeface="Times New Roman" panose="02020603050405020304" pitchFamily="18" charset="0"/>
                <a:cs typeface="Times New Roman" panose="02020603050405020304" pitchFamily="18" charset="0"/>
              </a:rPr>
              <a:t>12 </a:t>
            </a:r>
            <a:r>
              <a:rPr lang="sk-SK" sz="1600" dirty="0">
                <a:latin typeface="Times New Roman" panose="02020603050405020304" pitchFamily="18" charset="0"/>
                <a:cs typeface="Times New Roman" panose="02020603050405020304" pitchFamily="18" charset="0"/>
              </a:rPr>
              <a:t>klientom dennou ambulantnou formou </a:t>
            </a:r>
            <a:endParaRPr lang="sk-SK" sz="1600" dirty="0" smtClean="0">
              <a:latin typeface="Times New Roman" panose="02020603050405020304" pitchFamily="18" charset="0"/>
              <a:cs typeface="Times New Roman" panose="02020603050405020304" pitchFamily="18" charset="0"/>
            </a:endParaRPr>
          </a:p>
          <a:p>
            <a:pPr marL="0" indent="0">
              <a:buNone/>
            </a:pPr>
            <a:r>
              <a:rPr lang="sk-SK" sz="1600" dirty="0" smtClean="0">
                <a:latin typeface="Times New Roman" panose="02020603050405020304" pitchFamily="18" charset="0"/>
                <a:cs typeface="Times New Roman" panose="02020603050405020304" pitchFamily="18" charset="0"/>
              </a:rPr>
              <a:t>na </a:t>
            </a:r>
            <a:r>
              <a:rPr lang="sk-SK" sz="1600" dirty="0">
                <a:latin typeface="Times New Roman" panose="02020603050405020304" pitchFamily="18" charset="0"/>
                <a:cs typeface="Times New Roman" panose="02020603050405020304" pitchFamily="18" charset="0"/>
              </a:rPr>
              <a:t>čas určitý a neurčitý, občanom s viacnásobným postihnutím (mentálnym, telesným, zmyslovým) od 3 rokov veku, ak sú odkázaní na pomoc inej fyzickej osoby a ich stupeň odkázanosti je najmenej V. podľa prílohy č. 3 Zákona č. 448/2008 o sociálnych službách v znení neskorších predpisov.</a:t>
            </a:r>
          </a:p>
          <a:p>
            <a:pPr marL="0" indent="0">
              <a:buNone/>
            </a:pPr>
            <a:r>
              <a:rPr lang="sk-SK" sz="1600" dirty="0" smtClean="0">
                <a:latin typeface="Times New Roman" panose="02020603050405020304" pitchFamily="18" charset="0"/>
                <a:cs typeface="Times New Roman" panose="02020603050405020304" pitchFamily="18" charset="0"/>
              </a:rPr>
              <a:t>- Do </a:t>
            </a:r>
            <a:r>
              <a:rPr lang="sk-SK" sz="1600" dirty="0">
                <a:latin typeface="Times New Roman" panose="02020603050405020304" pitchFamily="18" charset="0"/>
                <a:cs typeface="Times New Roman" panose="02020603050405020304" pitchFamily="18" charset="0"/>
              </a:rPr>
              <a:t>30.04.2015 aj 6 klientom v </a:t>
            </a:r>
            <a:r>
              <a:rPr lang="sk-SK" sz="1600" dirty="0" smtClean="0">
                <a:latin typeface="Times New Roman" panose="02020603050405020304" pitchFamily="18" charset="0"/>
                <a:cs typeface="Times New Roman" panose="02020603050405020304" pitchFamily="18" charset="0"/>
              </a:rPr>
              <a:t>Senci </a:t>
            </a:r>
            <a:r>
              <a:rPr lang="sk-SK" sz="1600" dirty="0">
                <a:latin typeface="Times New Roman" panose="02020603050405020304" pitchFamily="18" charset="0"/>
                <a:cs typeface="Times New Roman" panose="02020603050405020304" pitchFamily="18" charset="0"/>
              </a:rPr>
              <a:t>celoročnou pobytovou </a:t>
            </a:r>
            <a:r>
              <a:rPr lang="sk-SK" sz="1600" dirty="0" smtClean="0">
                <a:latin typeface="Times New Roman" panose="02020603050405020304" pitchFamily="18" charset="0"/>
                <a:cs typeface="Times New Roman" panose="02020603050405020304" pitchFamily="18" charset="0"/>
              </a:rPr>
              <a:t>formou. </a:t>
            </a:r>
            <a:endParaRPr lang="sk-SK" sz="1600" dirty="0">
              <a:latin typeface="Times New Roman" panose="02020603050405020304" pitchFamily="18" charset="0"/>
              <a:cs typeface="Times New Roman" panose="02020603050405020304" pitchFamily="18" charset="0"/>
            </a:endParaRPr>
          </a:p>
          <a:p>
            <a:pPr marL="0" indent="0">
              <a:buNone/>
            </a:pPr>
            <a:endParaRPr lang="sk-SK" dirty="0"/>
          </a:p>
        </p:txBody>
      </p:sp>
      <p:sp>
        <p:nvSpPr>
          <p:cNvPr id="3" name="Nadpis 2"/>
          <p:cNvSpPr>
            <a:spLocks noGrp="1"/>
          </p:cNvSpPr>
          <p:nvPr>
            <p:ph type="title"/>
          </p:nvPr>
        </p:nvSpPr>
        <p:spPr/>
        <p:txBody>
          <a:bodyPr>
            <a:normAutofit/>
          </a:bodyPr>
          <a:lstStyle/>
          <a:p>
            <a:r>
              <a:rPr lang="sk-SK" sz="2400" dirty="0" smtClean="0">
                <a:latin typeface="Times New Roman" panose="02020603050405020304" pitchFamily="18" charset="0"/>
                <a:cs typeface="Times New Roman" panose="02020603050405020304" pitchFamily="18" charset="0"/>
              </a:rPr>
              <a:t>Služby </a:t>
            </a:r>
            <a:br>
              <a:rPr lang="sk-SK" sz="2400" dirty="0" smtClean="0">
                <a:latin typeface="Times New Roman" panose="02020603050405020304" pitchFamily="18" charset="0"/>
                <a:cs typeface="Times New Roman" panose="02020603050405020304" pitchFamily="18" charset="0"/>
              </a:rPr>
            </a:br>
            <a:r>
              <a:rPr lang="sk-SK" sz="2400" dirty="0" smtClean="0">
                <a:latin typeface="Times New Roman" panose="02020603050405020304" pitchFamily="18" charset="0"/>
                <a:cs typeface="Times New Roman" panose="02020603050405020304" pitchFamily="18" charset="0"/>
              </a:rPr>
              <a:t>v domove sociálnych služieb</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9260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6" y="2675467"/>
            <a:ext cx="8424935" cy="3450696"/>
          </a:xfrm>
        </p:spPr>
        <p:txBody>
          <a:bodyPr>
            <a:normAutofit/>
          </a:bodyPr>
          <a:lstStyle/>
          <a:p>
            <a:pPr marL="0" indent="0" algn="just">
              <a:buNone/>
            </a:pPr>
            <a:r>
              <a:rPr lang="sk-SK" sz="1600" b="1" dirty="0">
                <a:latin typeface="Times New Roman" panose="02020603050405020304" pitchFamily="18" charset="0"/>
                <a:cs typeface="Times New Roman" panose="02020603050405020304" pitchFamily="18" charset="0"/>
              </a:rPr>
              <a:t>V Zariadení podporovaného bývania </a:t>
            </a:r>
            <a:r>
              <a:rPr lang="sk-SK" sz="1600" dirty="0">
                <a:latin typeface="Times New Roman" panose="02020603050405020304" pitchFamily="18" charset="0"/>
                <a:cs typeface="Times New Roman" panose="02020603050405020304" pitchFamily="18" charset="0"/>
              </a:rPr>
              <a:t>sme poskytovali</a:t>
            </a:r>
            <a:r>
              <a:rPr lang="sk-SK" sz="1600" b="1" dirty="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sociálne služby celoročnou pobytovou formou osobám s ochorením z okruhu: schizofrénia, afektívna porucha, neurotická porucha, alebo organická duševná porucha, ktoré sú odkázané na pomoc inej fyzickej osoby podľa prílohy č. 3 zákona o sociálnych službách, ak sú odkázané na dohľad, pod ktorým sú schopné viesť samostatný život.</a:t>
            </a:r>
          </a:p>
          <a:p>
            <a:pPr marL="0" indent="0" algn="just">
              <a:buNone/>
            </a:pPr>
            <a:r>
              <a:rPr lang="sk-SK" sz="1600" dirty="0">
                <a:latin typeface="Times New Roman" panose="02020603050405020304" pitchFamily="18" charset="0"/>
                <a:cs typeface="Times New Roman" panose="02020603050405020304" pitchFamily="18" charset="0"/>
              </a:rPr>
              <a:t>Pozitívne výsledky v práci v zariadení podporovaného bývania(ďalej len „ZPB“) nám vnuklo myšlienku pretransformovať celú prevádzku detašovaného pracoviska v Senci na ZPB, čo sme realizovali od 01.05.2016.</a:t>
            </a:r>
          </a:p>
          <a:p>
            <a:pPr marL="0" indent="0" algn="just">
              <a:buNone/>
            </a:pPr>
            <a:r>
              <a:rPr lang="sk-SK" sz="1600" dirty="0">
                <a:latin typeface="Times New Roman" panose="02020603050405020304" pitchFamily="18" charset="0"/>
                <a:cs typeface="Times New Roman" panose="02020603050405020304" pitchFamily="18" charset="0"/>
              </a:rPr>
              <a:t>To znamená, že časť zariadenia, ktorá slúžila do 30.04.2016 na poskytovanie sociálnych služieb v DSS pre 6 klientov sa organizačnou zmenou pretransformovala </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na ZPB  a rozšírili sme túto službu pre 12 klientov.</a:t>
            </a:r>
          </a:p>
          <a:p>
            <a:endParaRPr lang="sk-SK" dirty="0"/>
          </a:p>
        </p:txBody>
      </p:sp>
      <p:sp>
        <p:nvSpPr>
          <p:cNvPr id="3" name="Nadpis 2"/>
          <p:cNvSpPr>
            <a:spLocks noGrp="1"/>
          </p:cNvSpPr>
          <p:nvPr>
            <p:ph type="title"/>
          </p:nvPr>
        </p:nvSpPr>
        <p:spPr/>
        <p:txBody>
          <a:bodyPr>
            <a:normAutofit/>
          </a:bodyPr>
          <a:lstStyle/>
          <a:p>
            <a:r>
              <a:rPr lang="sk-SK" sz="2400" dirty="0" smtClean="0">
                <a:latin typeface="Times New Roman" panose="02020603050405020304" pitchFamily="18" charset="0"/>
                <a:cs typeface="Times New Roman" panose="02020603050405020304" pitchFamily="18" charset="0"/>
              </a:rPr>
              <a:t>Služby </a:t>
            </a:r>
            <a:br>
              <a:rPr lang="sk-SK" sz="2400" dirty="0" smtClean="0">
                <a:latin typeface="Times New Roman" panose="02020603050405020304" pitchFamily="18" charset="0"/>
                <a:cs typeface="Times New Roman" panose="02020603050405020304" pitchFamily="18" charset="0"/>
              </a:rPr>
            </a:br>
            <a:r>
              <a:rPr lang="sk-SK" sz="2400" dirty="0" smtClean="0">
                <a:latin typeface="Times New Roman" panose="02020603050405020304" pitchFamily="18" charset="0"/>
                <a:cs typeface="Times New Roman" panose="02020603050405020304" pitchFamily="18" charset="0"/>
              </a:rPr>
              <a:t>v zariadení podporovaného bývania</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257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2682533372"/>
              </p:ext>
            </p:extLst>
          </p:nvPr>
        </p:nvGraphicFramePr>
        <p:xfrm>
          <a:off x="251521" y="2132857"/>
          <a:ext cx="8568950" cy="4186718"/>
        </p:xfrm>
        <a:graphic>
          <a:graphicData uri="http://schemas.openxmlformats.org/drawingml/2006/table">
            <a:tbl>
              <a:tblPr>
                <a:tableStyleId>{5C22544A-7EE6-4342-B048-85BDC9FD1C3A}</a:tableStyleId>
              </a:tblPr>
              <a:tblGrid>
                <a:gridCol w="1483378"/>
                <a:gridCol w="662636"/>
                <a:gridCol w="989308"/>
                <a:gridCol w="662636"/>
                <a:gridCol w="988144"/>
                <a:gridCol w="824229"/>
                <a:gridCol w="988144"/>
                <a:gridCol w="1970475"/>
              </a:tblGrid>
              <a:tr h="432992">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 </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0" marR="0" marT="0" marB="0"/>
                </a:tc>
                <a:tc gridSpan="7">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Domov sociálnych služieb</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0" marR="0" marT="0" marB="0"/>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r>
              <a:tr h="387927">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spolu</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gridSpan="6">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Pracovisko Bratislava</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Pracovisko Senec</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r>
              <a:tr h="650310">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 </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gridSpan="2">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Celoročný pobyt</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gridSpan="2">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Týždenný pobyt</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gridSpan="2">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Ambulantný pobyt</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Podporované bývanie</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r>
              <a:tr h="387927">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44</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gridSpan="2">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13</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gridSpan="2">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13</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gridSpan="2">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11</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7</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nchor="ctr"/>
                </a:tc>
              </a:tr>
              <a:tr h="387927">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 </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gridSpan="2">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z toho</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gridSpan="2">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z toho</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gridSpan="2">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z toho</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z toho</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r>
              <a:tr h="387927">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 </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deti</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dospelý</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deti</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dospelý</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deti</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dospelý</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dospelý</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r>
              <a:tr h="387927">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 </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13</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1</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12</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2</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9</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7</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r>
              <a:tr h="387927">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Mobilní</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3</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7</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r>
              <a:tr h="387927">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Imobilní</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13</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1</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12</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nSpc>
                          <a:spcPct val="115000"/>
                        </a:lnSpc>
                        <a:spcAft>
                          <a:spcPts val="0"/>
                        </a:spcAft>
                      </a:pPr>
                      <a:r>
                        <a:rPr lang="sk-SK" sz="1600" kern="50">
                          <a:effectLst/>
                          <a:latin typeface="Times New Roman" panose="02020603050405020304" pitchFamily="18" charset="0"/>
                          <a:cs typeface="Times New Roman" panose="02020603050405020304" pitchFamily="18" charset="0"/>
                        </a:rPr>
                        <a:t>     2</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6</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0</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r>
              <a:tr h="387927">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Priemerný vek </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gridSpan="6">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29 rokov</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38 rokov</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r>
            </a:tbl>
          </a:graphicData>
        </a:graphic>
      </p:graphicFrame>
      <p:sp>
        <p:nvSpPr>
          <p:cNvPr id="3" name="Nadpis 2"/>
          <p:cNvSpPr>
            <a:spLocks noGrp="1"/>
          </p:cNvSpPr>
          <p:nvPr>
            <p:ph type="title"/>
          </p:nvPr>
        </p:nvSpPr>
        <p:spPr/>
        <p:txBody>
          <a:bodyPr>
            <a:normAutofit/>
          </a:bodyPr>
          <a:lstStyle/>
          <a:p>
            <a:r>
              <a:rPr lang="sk-SK" sz="2400" b="1" dirty="0">
                <a:latin typeface="Times New Roman" panose="02020603050405020304" pitchFamily="18" charset="0"/>
                <a:cs typeface="Times New Roman" panose="02020603050405020304" pitchFamily="18" charset="0"/>
              </a:rPr>
              <a:t>Počet klientov, ktorým sa </a:t>
            </a:r>
            <a:r>
              <a:rPr lang="sk-SK" sz="2400" b="1" dirty="0" smtClean="0">
                <a:latin typeface="Times New Roman" panose="02020603050405020304" pitchFamily="18" charset="0"/>
                <a:cs typeface="Times New Roman" panose="02020603050405020304" pitchFamily="18" charset="0"/>
              </a:rPr>
              <a:t>poskytovala </a:t>
            </a:r>
            <a:r>
              <a:rPr lang="sk-SK" sz="2400" b="1" dirty="0">
                <a:latin typeface="Times New Roman" panose="02020603050405020304" pitchFamily="18" charset="0"/>
                <a:cs typeface="Times New Roman" panose="02020603050405020304" pitchFamily="18" charset="0"/>
              </a:rPr>
              <a:t>služba k 31.12.2015</a:t>
            </a:r>
            <a:r>
              <a:rPr lang="sk-SK" sz="2400" b="1" dirty="0" smtClean="0">
                <a:latin typeface="Times New Roman" panose="02020603050405020304" pitchFamily="18" charset="0"/>
                <a:cs typeface="Times New Roman" panose="02020603050405020304" pitchFamily="18" charset="0"/>
              </a:rPr>
              <a:t>,</a:t>
            </a:r>
            <a:br>
              <a:rPr lang="sk-SK" sz="2400" b="1" dirty="0" smtClean="0">
                <a:latin typeface="Times New Roman" panose="02020603050405020304" pitchFamily="18" charset="0"/>
                <a:cs typeface="Times New Roman" panose="02020603050405020304" pitchFamily="18" charset="0"/>
              </a:rPr>
            </a:br>
            <a:r>
              <a:rPr lang="sk-SK" sz="2400" b="1" dirty="0" smtClean="0">
                <a:latin typeface="Times New Roman" panose="02020603050405020304" pitchFamily="18" charset="0"/>
                <a:cs typeface="Times New Roman" panose="02020603050405020304" pitchFamily="18" charset="0"/>
              </a:rPr>
              <a:t> </a:t>
            </a:r>
            <a:r>
              <a:rPr lang="sk-SK" sz="2400" b="1" dirty="0">
                <a:latin typeface="Times New Roman" panose="02020603050405020304" pitchFamily="18" charset="0"/>
                <a:cs typeface="Times New Roman" panose="02020603050405020304" pitchFamily="18" charset="0"/>
              </a:rPr>
              <a:t>podľa formy a druhu služby</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9047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490068666"/>
              </p:ext>
            </p:extLst>
          </p:nvPr>
        </p:nvGraphicFramePr>
        <p:xfrm>
          <a:off x="467544" y="3356991"/>
          <a:ext cx="8280920" cy="1954911"/>
        </p:xfrm>
        <a:graphic>
          <a:graphicData uri="http://schemas.openxmlformats.org/drawingml/2006/table">
            <a:tbl>
              <a:tblPr>
                <a:tableStyleId>{5C22544A-7EE6-4342-B048-85BDC9FD1C3A}</a:tableStyleId>
              </a:tblPr>
              <a:tblGrid>
                <a:gridCol w="753696"/>
                <a:gridCol w="1380744"/>
                <a:gridCol w="1380744"/>
                <a:gridCol w="1501194"/>
                <a:gridCol w="3264542"/>
              </a:tblGrid>
              <a:tr h="488728">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spolu</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gridSpan="3">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Pracovisko Bratislava</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hMerge="1">
                  <a:txBody>
                    <a:bodyPr/>
                    <a:lstStyle/>
                    <a:p>
                      <a:endParaRPr lang="sk-SK"/>
                    </a:p>
                  </a:txBody>
                  <a:tcPr/>
                </a:tc>
                <a:tc hMerge="1">
                  <a:txBody>
                    <a:bodyPr/>
                    <a:lstStyle/>
                    <a:p>
                      <a:endParaRPr lang="sk-SK"/>
                    </a:p>
                  </a:txBody>
                  <a:tcPr/>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Pracovisko Senec</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r>
              <a:tr h="977455">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 </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Celoročný pobyt</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Týždenný pobyt</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Ambulantný pobyt</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Podporované bývanie celoročný pobyt</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r>
              <a:tr h="488728">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61</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47</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13</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1</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0</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nchor="ctr"/>
                </a:tc>
              </a:tr>
            </a:tbl>
          </a:graphicData>
        </a:graphic>
      </p:graphicFrame>
      <p:sp>
        <p:nvSpPr>
          <p:cNvPr id="3" name="Nadpis 2"/>
          <p:cNvSpPr>
            <a:spLocks noGrp="1"/>
          </p:cNvSpPr>
          <p:nvPr>
            <p:ph type="title"/>
          </p:nvPr>
        </p:nvSpPr>
        <p:spPr/>
        <p:txBody>
          <a:bodyPr>
            <a:normAutofit/>
          </a:bodyPr>
          <a:lstStyle/>
          <a:p>
            <a:r>
              <a:rPr lang="sk-SK" sz="2400" b="1" dirty="0">
                <a:latin typeface="Times New Roman" panose="02020603050405020304" pitchFamily="18" charset="0"/>
                <a:cs typeface="Times New Roman" panose="02020603050405020304" pitchFamily="18" charset="0"/>
              </a:rPr>
              <a:t>Počet čakateľov v poradovníku k 31.12.2015</a:t>
            </a:r>
            <a:r>
              <a:rPr lang="sk-SK" sz="2400" dirty="0">
                <a:latin typeface="Times New Roman" panose="02020603050405020304" pitchFamily="18" charset="0"/>
                <a:cs typeface="Times New Roman" panose="02020603050405020304" pitchFamily="18" charset="0"/>
              </a:rPr>
              <a:t/>
            </a:r>
            <a:br>
              <a:rPr lang="sk-SK" sz="2400" dirty="0">
                <a:latin typeface="Times New Roman" panose="02020603050405020304" pitchFamily="18" charset="0"/>
                <a:cs typeface="Times New Roman" panose="02020603050405020304" pitchFamily="18" charset="0"/>
              </a:rPr>
            </a:b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282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72067" y="3212975"/>
            <a:ext cx="7408333" cy="2913187"/>
          </a:xfrm>
        </p:spPr>
        <p:txBody>
          <a:bodyPr/>
          <a:lstStyle/>
          <a:p>
            <a:r>
              <a:rPr lang="sk-SK" sz="1600" b="1" dirty="0">
                <a:latin typeface="Times New Roman" panose="02020603050405020304" pitchFamily="18" charset="0"/>
                <a:cs typeface="Times New Roman" panose="02020603050405020304" pitchFamily="18" charset="0"/>
              </a:rPr>
              <a:t>sociálna starostlivosť  </a:t>
            </a:r>
          </a:p>
          <a:p>
            <a:r>
              <a:rPr lang="sk-SK" sz="1600" b="1" dirty="0">
                <a:latin typeface="Times New Roman" panose="02020603050405020304" pitchFamily="18" charset="0"/>
                <a:cs typeface="Times New Roman" panose="02020603050405020304" pitchFamily="18" charset="0"/>
              </a:rPr>
              <a:t>z</a:t>
            </a:r>
            <a:r>
              <a:rPr lang="sk-SK" sz="1600" b="1" dirty="0" smtClean="0">
                <a:latin typeface="Times New Roman" panose="02020603050405020304" pitchFamily="18" charset="0"/>
                <a:cs typeface="Times New Roman" panose="02020603050405020304" pitchFamily="18" charset="0"/>
              </a:rPr>
              <a:t>dravotná </a:t>
            </a:r>
            <a:r>
              <a:rPr lang="sk-SK" sz="1600" b="1" dirty="0">
                <a:latin typeface="Times New Roman" panose="02020603050405020304" pitchFamily="18" charset="0"/>
                <a:cs typeface="Times New Roman" panose="02020603050405020304" pitchFamily="18" charset="0"/>
              </a:rPr>
              <a:t>starostlivosť </a:t>
            </a:r>
            <a:r>
              <a:rPr lang="sk-SK" sz="1600" b="1" dirty="0" smtClean="0">
                <a:latin typeface="Times New Roman" panose="02020603050405020304" pitchFamily="18" charset="0"/>
                <a:cs typeface="Times New Roman" panose="02020603050405020304" pitchFamily="18" charset="0"/>
              </a:rPr>
              <a:t>v rozsahu ošetrovateľskej starostlivosti</a:t>
            </a:r>
          </a:p>
          <a:p>
            <a:r>
              <a:rPr lang="sk-SK" sz="1600" b="1" dirty="0" err="1">
                <a:latin typeface="Times New Roman" panose="02020603050405020304" pitchFamily="18" charset="0"/>
                <a:cs typeface="Times New Roman" panose="02020603050405020304" pitchFamily="18" charset="0"/>
              </a:rPr>
              <a:t>f</a:t>
            </a:r>
            <a:r>
              <a:rPr lang="sk-SK" sz="1600" b="1" dirty="0" err="1" smtClean="0">
                <a:latin typeface="Times New Roman" panose="02020603050405020304" pitchFamily="18" charset="0"/>
                <a:cs typeface="Times New Roman" panose="02020603050405020304" pitchFamily="18" charset="0"/>
              </a:rPr>
              <a:t>yzioterapia</a:t>
            </a:r>
            <a:endParaRPr lang="sk-SK" sz="1600" b="1" dirty="0" smtClean="0">
              <a:latin typeface="Times New Roman" panose="02020603050405020304" pitchFamily="18" charset="0"/>
              <a:cs typeface="Times New Roman" panose="02020603050405020304" pitchFamily="18" charset="0"/>
            </a:endParaRPr>
          </a:p>
          <a:p>
            <a:r>
              <a:rPr lang="sk-SK" sz="1600" b="1" dirty="0">
                <a:latin typeface="Times New Roman" panose="02020603050405020304" pitchFamily="18" charset="0"/>
                <a:cs typeface="Times New Roman" panose="02020603050405020304" pitchFamily="18" charset="0"/>
              </a:rPr>
              <a:t>v</a:t>
            </a:r>
            <a:r>
              <a:rPr lang="sk-SK" sz="1600" b="1" dirty="0" smtClean="0">
                <a:latin typeface="Times New Roman" panose="02020603050405020304" pitchFamily="18" charset="0"/>
                <a:cs typeface="Times New Roman" panose="02020603050405020304" pitchFamily="18" charset="0"/>
              </a:rPr>
              <a:t>zdelávanie</a:t>
            </a:r>
          </a:p>
          <a:p>
            <a:r>
              <a:rPr lang="sk-SK" sz="1600" b="1" dirty="0">
                <a:latin typeface="Times New Roman" panose="02020603050405020304" pitchFamily="18" charset="0"/>
                <a:cs typeface="Times New Roman" panose="02020603050405020304" pitchFamily="18" charset="0"/>
              </a:rPr>
              <a:t>t</a:t>
            </a:r>
            <a:r>
              <a:rPr lang="sk-SK" sz="1600" b="1" dirty="0" smtClean="0">
                <a:latin typeface="Times New Roman" panose="02020603050405020304" pitchFamily="18" charset="0"/>
                <a:cs typeface="Times New Roman" panose="02020603050405020304" pitchFamily="18" charset="0"/>
              </a:rPr>
              <a:t>erapie</a:t>
            </a:r>
          </a:p>
          <a:p>
            <a:r>
              <a:rPr lang="sk-SK" sz="1600" b="1" dirty="0">
                <a:latin typeface="Times New Roman" panose="02020603050405020304" pitchFamily="18" charset="0"/>
                <a:cs typeface="Times New Roman" panose="02020603050405020304" pitchFamily="18" charset="0"/>
              </a:rPr>
              <a:t>z</a:t>
            </a:r>
            <a:r>
              <a:rPr lang="sk-SK" sz="1600" b="1" dirty="0" smtClean="0">
                <a:latin typeface="Times New Roman" panose="02020603050405020304" pitchFamily="18" charset="0"/>
                <a:cs typeface="Times New Roman" panose="02020603050405020304" pitchFamily="18" charset="0"/>
              </a:rPr>
              <a:t>áujmová činnosť</a:t>
            </a:r>
          </a:p>
          <a:p>
            <a:pPr lvl="0"/>
            <a:r>
              <a:rPr lang="sk-SK" sz="1600" b="1" dirty="0">
                <a:latin typeface="Times New Roman" panose="02020603050405020304" pitchFamily="18" charset="0"/>
                <a:cs typeface="Times New Roman" panose="02020603050405020304" pitchFamily="18" charset="0"/>
              </a:rPr>
              <a:t>ubytovanie, stravovanie, upratovanie, pranie, žehlenie, údržba bielizne a šatstva</a:t>
            </a:r>
          </a:p>
          <a:p>
            <a:endParaRPr lang="sk-SK" b="1" dirty="0"/>
          </a:p>
        </p:txBody>
      </p:sp>
      <p:sp>
        <p:nvSpPr>
          <p:cNvPr id="3" name="Nadpis 2"/>
          <p:cNvSpPr>
            <a:spLocks noGrp="1"/>
          </p:cNvSpPr>
          <p:nvPr>
            <p:ph type="title"/>
          </p:nvPr>
        </p:nvSpPr>
        <p:spPr/>
        <p:txBody>
          <a:bodyPr>
            <a:noAutofit/>
          </a:bodyPr>
          <a:lstStyle/>
          <a:p>
            <a:r>
              <a:rPr lang="sk-SK" sz="2400" b="1" dirty="0">
                <a:latin typeface="Times New Roman" panose="02020603050405020304" pitchFamily="18" charset="0"/>
                <a:cs typeface="Times New Roman" panose="02020603050405020304" pitchFamily="18" charset="0"/>
              </a:rPr>
              <a:t>Základné piliere poskytovaných služieb </a:t>
            </a:r>
            <a:br>
              <a:rPr lang="sk-SK" sz="2400" b="1" dirty="0">
                <a:latin typeface="Times New Roman" panose="02020603050405020304" pitchFamily="18" charset="0"/>
                <a:cs typeface="Times New Roman" panose="02020603050405020304" pitchFamily="18" charset="0"/>
              </a:rPr>
            </a:br>
            <a:r>
              <a:rPr lang="sk-SK" sz="2400" b="1" dirty="0">
                <a:latin typeface="Times New Roman" panose="02020603050405020304" pitchFamily="18" charset="0"/>
                <a:cs typeface="Times New Roman" panose="02020603050405020304" pitchFamily="18" charset="0"/>
              </a:rPr>
              <a:t>v domove sociálnych </a:t>
            </a:r>
            <a:r>
              <a:rPr lang="sk-SK" sz="2400" b="1" dirty="0" smtClean="0">
                <a:latin typeface="Times New Roman" panose="02020603050405020304" pitchFamily="18" charset="0"/>
                <a:cs typeface="Times New Roman" panose="02020603050405020304" pitchFamily="18" charset="0"/>
              </a:rPr>
              <a:t>služieb</a:t>
            </a:r>
            <a:endParaRPr lang="sk-SK" sz="2800" dirty="0"/>
          </a:p>
        </p:txBody>
      </p:sp>
    </p:spTree>
    <p:extLst>
      <p:ext uri="{BB962C8B-B14F-4D97-AF65-F5344CB8AC3E}">
        <p14:creationId xmlns:p14="http://schemas.microsoft.com/office/powerpoint/2010/main" val="1294699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6" y="2675467"/>
            <a:ext cx="8424935" cy="3450696"/>
          </a:xfrm>
        </p:spPr>
        <p:txBody>
          <a:bodyPr>
            <a:normAutofit/>
          </a:bodyPr>
          <a:lstStyle/>
          <a:p>
            <a:pPr marL="0" indent="0">
              <a:buNone/>
            </a:pPr>
            <a:r>
              <a:rPr lang="sk-SK" sz="1600" b="1" dirty="0"/>
              <a:t>S</a:t>
            </a:r>
            <a:r>
              <a:rPr lang="sk-SK" sz="1600" b="1" dirty="0" smtClean="0"/>
              <a:t>ociálna </a:t>
            </a:r>
            <a:r>
              <a:rPr lang="sk-SK" sz="1600" b="1" dirty="0"/>
              <a:t>starostlivosť </a:t>
            </a:r>
            <a:r>
              <a:rPr lang="sk-SK" sz="1600" dirty="0"/>
              <a:t> </a:t>
            </a:r>
            <a:endParaRPr lang="sk-SK" sz="1600" dirty="0" smtClean="0"/>
          </a:p>
          <a:p>
            <a:pPr marL="0" indent="0">
              <a:buNone/>
            </a:pPr>
            <a:endParaRPr lang="sk-SK" sz="1600" dirty="0"/>
          </a:p>
          <a:p>
            <a:pPr lvl="0"/>
            <a:r>
              <a:rPr lang="sk-SK" sz="1600" dirty="0">
                <a:latin typeface="Times New Roman" panose="02020603050405020304" pitchFamily="18" charset="0"/>
                <a:cs typeface="Times New Roman" panose="02020603050405020304" pitchFamily="18" charset="0"/>
              </a:rPr>
              <a:t>základné sociálne poradenstvo (hľadanie možnosti riešenia problému klienta, príp. rodiny klienta)</a:t>
            </a:r>
          </a:p>
          <a:p>
            <a:pPr lvl="0"/>
            <a:r>
              <a:rPr lang="sk-SK" sz="1600" dirty="0">
                <a:latin typeface="Times New Roman" panose="02020603050405020304" pitchFamily="18" charset="0"/>
                <a:cs typeface="Times New Roman" panose="02020603050405020304" pitchFamily="18" charset="0"/>
              </a:rPr>
              <a:t>pomoc pri uplatňovaní práv a právom chránených záujmov </a:t>
            </a:r>
          </a:p>
          <a:p>
            <a:pPr lvl="0"/>
            <a:r>
              <a:rPr lang="sk-SK" sz="1600" dirty="0">
                <a:latin typeface="Times New Roman" panose="02020603050405020304" pitchFamily="18" charset="0"/>
                <a:cs typeface="Times New Roman" panose="02020603050405020304" pitchFamily="18" charset="0"/>
              </a:rPr>
              <a:t>poradenstvo pri vybavovaní úradných záležitostí, osobných dokladov, podávaní písomných podaní, pri komunikácii v úradnom styku a iných vecí v záujme klienta,...</a:t>
            </a:r>
          </a:p>
          <a:p>
            <a:pPr lvl="0"/>
            <a:r>
              <a:rPr lang="sk-SK" sz="1600" dirty="0">
                <a:latin typeface="Times New Roman" panose="02020603050405020304" pitchFamily="18" charset="0"/>
                <a:cs typeface="Times New Roman" panose="02020603050405020304" pitchFamily="18" charset="0"/>
              </a:rPr>
              <a:t>sociálna rehabilitáciu – podpora samostatnosti, nezávislosti, nácvik zručností, posilňovanie návykov pri sebaobsluhe, starostlivosti o domácnosť,</a:t>
            </a:r>
          </a:p>
          <a:p>
            <a:pPr lvl="0"/>
            <a:r>
              <a:rPr lang="sk-SK" sz="1600" dirty="0" smtClean="0">
                <a:latin typeface="Times New Roman" panose="02020603050405020304" pitchFamily="18" charset="0"/>
                <a:cs typeface="Times New Roman" panose="02020603050405020304" pitchFamily="18" charset="0"/>
              </a:rPr>
              <a:t>úschova </a:t>
            </a:r>
            <a:r>
              <a:rPr lang="sk-SK" sz="1600" dirty="0">
                <a:latin typeface="Times New Roman" panose="02020603050405020304" pitchFamily="18" charset="0"/>
                <a:cs typeface="Times New Roman" panose="02020603050405020304" pitchFamily="18" charset="0"/>
              </a:rPr>
              <a:t>cenných vecí,</a:t>
            </a:r>
          </a:p>
          <a:p>
            <a:endParaRPr lang="sk-SK" dirty="0"/>
          </a:p>
        </p:txBody>
      </p:sp>
      <p:sp>
        <p:nvSpPr>
          <p:cNvPr id="3" name="Nadpis 2"/>
          <p:cNvSpPr>
            <a:spLocks noGrp="1"/>
          </p:cNvSpPr>
          <p:nvPr>
            <p:ph type="title"/>
          </p:nvPr>
        </p:nvSpPr>
        <p:spPr/>
        <p:txBody>
          <a:bodyPr>
            <a:normAutofit/>
          </a:bodyPr>
          <a:lstStyle/>
          <a:p>
            <a:r>
              <a:rPr lang="sk-SK" sz="2400" b="1" dirty="0">
                <a:latin typeface="Times New Roman" panose="02020603050405020304" pitchFamily="18" charset="0"/>
                <a:cs typeface="Times New Roman" panose="02020603050405020304" pitchFamily="18" charset="0"/>
              </a:rPr>
              <a:t>Základné piliere poskytovaných služieb </a:t>
            </a:r>
            <a:r>
              <a:rPr lang="sk-SK" sz="2400" b="1" dirty="0" smtClean="0">
                <a:latin typeface="Times New Roman" panose="02020603050405020304" pitchFamily="18" charset="0"/>
                <a:cs typeface="Times New Roman" panose="02020603050405020304" pitchFamily="18" charset="0"/>
              </a:rPr>
              <a:t/>
            </a:r>
            <a:br>
              <a:rPr lang="sk-SK" sz="2400" b="1" dirty="0" smtClean="0">
                <a:latin typeface="Times New Roman" panose="02020603050405020304" pitchFamily="18" charset="0"/>
                <a:cs typeface="Times New Roman" panose="02020603050405020304" pitchFamily="18" charset="0"/>
              </a:rPr>
            </a:br>
            <a:r>
              <a:rPr lang="sk-SK" sz="2400" b="1" dirty="0" smtClean="0">
                <a:latin typeface="Times New Roman" panose="02020603050405020304" pitchFamily="18" charset="0"/>
                <a:cs typeface="Times New Roman" panose="02020603050405020304" pitchFamily="18" charset="0"/>
              </a:rPr>
              <a:t>v</a:t>
            </a:r>
            <a:r>
              <a:rPr lang="sk-SK" sz="2400" b="1" dirty="0">
                <a:latin typeface="Times New Roman" panose="02020603050405020304" pitchFamily="18" charset="0"/>
                <a:cs typeface="Times New Roman" panose="02020603050405020304" pitchFamily="18" charset="0"/>
              </a:rPr>
              <a:t> domove sociálnych </a:t>
            </a:r>
            <a:r>
              <a:rPr lang="sk-SK" sz="2400" b="1" dirty="0" smtClean="0">
                <a:latin typeface="Times New Roman" panose="02020603050405020304" pitchFamily="18" charset="0"/>
                <a:cs typeface="Times New Roman" panose="02020603050405020304" pitchFamily="18" charset="0"/>
              </a:rPr>
              <a:t>služieb</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2573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sk-SK" sz="2400" dirty="0" smtClean="0">
                <a:latin typeface="Times New Roman" panose="02020603050405020304" pitchFamily="18" charset="0"/>
                <a:cs typeface="Times New Roman" panose="02020603050405020304" pitchFamily="18" charset="0"/>
              </a:rPr>
              <a:t>Sociálne služby</a:t>
            </a:r>
            <a:endParaRPr lang="sk-SK" sz="2400"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72072">
            <a:off x="5186023" y="3258025"/>
            <a:ext cx="4129775" cy="3097331"/>
          </a:xfrm>
          <a:prstGeom prst="rect">
            <a:avLst/>
          </a:prstGeom>
          <a:effectLst>
            <a:softEdge rad="317500"/>
          </a:effectLst>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5" y="-1"/>
            <a:ext cx="3995938" cy="3221937"/>
          </a:xfrm>
          <a:prstGeom prst="rect">
            <a:avLst/>
          </a:prstGeom>
          <a:effectLst>
            <a:softEdge rad="317500"/>
          </a:effectLst>
          <a:scene3d>
            <a:camera prst="isometricOffAxis1Right"/>
            <a:lightRig rig="threePt" dir="t"/>
          </a:scene3d>
        </p:spPr>
      </p:pic>
      <p:pic>
        <p:nvPicPr>
          <p:cNvPr id="1026" name="Picture 2" descr="C:\Users\RIADITEL\Desktop\Integra\FOTO\Fotogaléria\2015\Restaurant Day\IMG_12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6848">
            <a:off x="2410586" y="1654848"/>
            <a:ext cx="4178900" cy="313417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7" name="Picture 3" descr="C:\Users\RIADITEL\Desktop\Integra\FOTO\Fotogaléria\2015\Restaurant Day\IMG_12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79614">
            <a:off x="-202889" y="3097331"/>
            <a:ext cx="3514566" cy="263592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7795" y="147181"/>
            <a:ext cx="4116005" cy="3087004"/>
          </a:xfrm>
          <a:prstGeom prst="rect">
            <a:avLst/>
          </a:prstGeom>
          <a:effectLst>
            <a:softEdge rad="317500"/>
          </a:effectLst>
        </p:spPr>
      </p:pic>
      <p:pic>
        <p:nvPicPr>
          <p:cNvPr id="1028" name="Picture 4" descr="C:\Users\RIADITEL\Desktop\Integra\FOTO\Fotogaléria\2014\Bábky v nemocnici internet\P10100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8199" y="3933055"/>
            <a:ext cx="4410471" cy="2940313"/>
          </a:xfrm>
          <a:prstGeom prst="rect">
            <a:avLst/>
          </a:prstGeom>
          <a:noFill/>
          <a:effectLst>
            <a:softEdge rad="317500"/>
          </a:effectLst>
          <a:scene3d>
            <a:camera prst="isometricOffAxis2Lef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306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6" y="1700808"/>
            <a:ext cx="8352927" cy="1473613"/>
          </a:xfrm>
        </p:spPr>
        <p:txBody>
          <a:bodyPr>
            <a:normAutofit/>
          </a:bodyPr>
          <a:lstStyle/>
          <a:p>
            <a:pPr algn="just"/>
            <a:r>
              <a:rPr lang="sk-SK" sz="1600" b="1" dirty="0">
                <a:latin typeface="Times New Roman" panose="02020603050405020304" pitchFamily="18" charset="0"/>
                <a:cs typeface="Times New Roman" panose="02020603050405020304" pitchFamily="18" charset="0"/>
              </a:rPr>
              <a:t>zdravotná starostlivosť</a:t>
            </a:r>
            <a:r>
              <a:rPr lang="sk-SK" sz="1600" dirty="0">
                <a:latin typeface="Times New Roman" panose="02020603050405020304" pitchFamily="18" charset="0"/>
                <a:cs typeface="Times New Roman" panose="02020603050405020304" pitchFamily="18" charset="0"/>
              </a:rPr>
              <a:t> – v rozsahu ošetrovateľskej </a:t>
            </a:r>
            <a:r>
              <a:rPr lang="sk-SK" sz="1600" dirty="0" smtClean="0">
                <a:latin typeface="Times New Roman" panose="02020603050405020304" pitchFamily="18" charset="0"/>
                <a:cs typeface="Times New Roman" panose="02020603050405020304" pitchFamily="18" charset="0"/>
              </a:rPr>
              <a:t>starostlivosti, </a:t>
            </a:r>
            <a:r>
              <a:rPr lang="sk-SK" sz="1600" dirty="0">
                <a:latin typeface="Times New Roman" panose="02020603050405020304" pitchFamily="18" charset="0"/>
                <a:cs typeface="Times New Roman" panose="02020603050405020304" pitchFamily="18" charset="0"/>
              </a:rPr>
              <a:t>ktorej cieľom je predovšetkým preventívna starostlivosť, ošetrovateľská starostlivosť a opatrovateľská starostlivosť; </a:t>
            </a:r>
            <a:r>
              <a:rPr lang="sk-SK" sz="1600" dirty="0" smtClean="0">
                <a:latin typeface="Times New Roman" panose="02020603050405020304" pitchFamily="18" charset="0"/>
                <a:cs typeface="Times New Roman" panose="02020603050405020304" pitchFamily="18" charset="0"/>
              </a:rPr>
              <a:t>pomoc pri odkázanosti na pomoc inej fyzickej osoby, participácia </a:t>
            </a:r>
            <a:r>
              <a:rPr lang="sk-SK" sz="1600" dirty="0">
                <a:latin typeface="Times New Roman" panose="02020603050405020304" pitchFamily="18" charset="0"/>
                <a:cs typeface="Times New Roman" panose="02020603050405020304" pitchFamily="18" charset="0"/>
              </a:rPr>
              <a:t>pri  zabezpečovaní odborných vyšetrení; sprevádzanie klientov na preventívne a odborné ošetrenia a vyšetrenia poskytujúcim celoročnú pobytovú sociálnu službu,</a:t>
            </a:r>
          </a:p>
          <a:p>
            <a:pPr marL="0" indent="0" algn="just">
              <a:buNone/>
            </a:pPr>
            <a:endParaRPr lang="sk-SK" sz="1600"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a:xfrm>
            <a:off x="467544" y="260648"/>
            <a:ext cx="8229600" cy="1252728"/>
          </a:xfrm>
        </p:spPr>
        <p:txBody>
          <a:bodyPr>
            <a:normAutofit/>
          </a:bodyPr>
          <a:lstStyle/>
          <a:p>
            <a:r>
              <a:rPr lang="sk-SK" sz="2400" b="1" dirty="0">
                <a:latin typeface="Times New Roman" panose="02020603050405020304" pitchFamily="18" charset="0"/>
                <a:cs typeface="Times New Roman" panose="02020603050405020304" pitchFamily="18" charset="0"/>
              </a:rPr>
              <a:t>Základné piliere poskytovaných služieb </a:t>
            </a:r>
            <a:br>
              <a:rPr lang="sk-SK" sz="2400" b="1" dirty="0">
                <a:latin typeface="Times New Roman" panose="02020603050405020304" pitchFamily="18" charset="0"/>
                <a:cs typeface="Times New Roman" panose="02020603050405020304" pitchFamily="18" charset="0"/>
              </a:rPr>
            </a:br>
            <a:r>
              <a:rPr lang="sk-SK" sz="2400" b="1" dirty="0">
                <a:latin typeface="Times New Roman" panose="02020603050405020304" pitchFamily="18" charset="0"/>
                <a:cs typeface="Times New Roman" panose="02020603050405020304" pitchFamily="18" charset="0"/>
              </a:rPr>
              <a:t>v domove sociálnych </a:t>
            </a:r>
            <a:r>
              <a:rPr lang="sk-SK" sz="2400" b="1" dirty="0" smtClean="0">
                <a:latin typeface="Times New Roman" panose="02020603050405020304" pitchFamily="18" charset="0"/>
                <a:cs typeface="Times New Roman" panose="02020603050405020304" pitchFamily="18" charset="0"/>
              </a:rPr>
              <a:t>služieb</a:t>
            </a:r>
            <a:endParaRPr lang="sk-SK" sz="2400" dirty="0"/>
          </a:p>
        </p:txBody>
      </p:sp>
      <p:pic>
        <p:nvPicPr>
          <p:cNvPr id="4" name="Picture 2" descr="C:\Users\DSS Integra\Desktop\Dokumenty_16_06_2014\RHB\Zdvihák_doplnok_22_06_2015\IMG_17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59" y="2883714"/>
            <a:ext cx="3415347" cy="256151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898" y="3933056"/>
            <a:ext cx="3936404" cy="2952302"/>
          </a:xfrm>
          <a:prstGeom prst="rect">
            <a:avLst/>
          </a:prstGeom>
          <a:effectLst>
            <a:softEdge rad="317500"/>
          </a:effectLst>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19" y="2912828"/>
            <a:ext cx="3636245" cy="2727184"/>
          </a:xfrm>
          <a:prstGeom prst="rect">
            <a:avLst/>
          </a:prstGeom>
          <a:effectLst>
            <a:softEdge rad="317500"/>
          </a:effectLst>
        </p:spPr>
      </p:pic>
    </p:spTree>
    <p:extLst>
      <p:ext uri="{BB962C8B-B14F-4D97-AF65-F5344CB8AC3E}">
        <p14:creationId xmlns:p14="http://schemas.microsoft.com/office/powerpoint/2010/main" val="32195281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8" y="2675467"/>
            <a:ext cx="8568951" cy="3450696"/>
          </a:xfrm>
        </p:spPr>
        <p:txBody>
          <a:bodyPr>
            <a:normAutofit/>
          </a:bodyPr>
          <a:lstStyle/>
          <a:p>
            <a:pPr marL="0" indent="0">
              <a:buNone/>
            </a:pPr>
            <a:r>
              <a:rPr lang="sk-SK" sz="1600" dirty="0">
                <a:latin typeface="Times New Roman" panose="02020603050405020304" pitchFamily="18" charset="0"/>
                <a:cs typeface="Times New Roman" panose="02020603050405020304" pitchFamily="18" charset="0"/>
              </a:rPr>
              <a:t>na udržanie mobility a motoriky</a:t>
            </a:r>
            <a:r>
              <a:rPr lang="sk-SK" sz="1600" b="1" dirty="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poskytujeme</a:t>
            </a:r>
            <a:r>
              <a:rPr lang="sk-SK" sz="1600" b="1" dirty="0">
                <a:latin typeface="Times New Roman" panose="02020603050405020304" pitchFamily="18" charset="0"/>
                <a:cs typeface="Times New Roman" panose="02020603050405020304" pitchFamily="18" charset="0"/>
              </a:rPr>
              <a:t> </a:t>
            </a:r>
            <a:r>
              <a:rPr lang="sk-SK" sz="1600" b="1" dirty="0" err="1">
                <a:latin typeface="Times New Roman" panose="02020603050405020304" pitchFamily="18" charset="0"/>
                <a:cs typeface="Times New Roman" panose="02020603050405020304" pitchFamily="18" charset="0"/>
              </a:rPr>
              <a:t>fyzioterapiu</a:t>
            </a:r>
            <a:r>
              <a:rPr lang="sk-SK" sz="1600" dirty="0">
                <a:latin typeface="Times New Roman" panose="02020603050405020304" pitchFamily="18" charset="0"/>
                <a:cs typeface="Times New Roman" panose="02020603050405020304" pitchFamily="18" charset="0"/>
              </a:rPr>
              <a:t>, ktorá zahŕňa: </a:t>
            </a:r>
            <a:endParaRPr lang="sk-SK" sz="1600" dirty="0" smtClean="0">
              <a:latin typeface="Times New Roman" panose="02020603050405020304" pitchFamily="18" charset="0"/>
              <a:cs typeface="Times New Roman" panose="02020603050405020304" pitchFamily="18" charset="0"/>
            </a:endParaRPr>
          </a:p>
          <a:p>
            <a:pPr marL="0" indent="0">
              <a:buNone/>
            </a:pPr>
            <a:endParaRPr lang="sk-SK" sz="1600" dirty="0" smtClean="0">
              <a:latin typeface="Times New Roman" panose="02020603050405020304" pitchFamily="18" charset="0"/>
              <a:cs typeface="Times New Roman" panose="02020603050405020304" pitchFamily="18" charset="0"/>
            </a:endParaRPr>
          </a:p>
          <a:p>
            <a:pPr marL="0" indent="0">
              <a:buNone/>
            </a:pPr>
            <a:r>
              <a:rPr lang="sk-SK" sz="1600" dirty="0" smtClean="0">
                <a:latin typeface="Times New Roman" panose="02020603050405020304" pitchFamily="18" charset="0"/>
                <a:cs typeface="Times New Roman" panose="02020603050405020304" pitchFamily="18" charset="0"/>
              </a:rPr>
              <a:t>rehabilitáciu</a:t>
            </a:r>
            <a:r>
              <a:rPr lang="sk-SK" sz="1600" dirty="0">
                <a:latin typeface="Times New Roman" panose="02020603050405020304" pitchFamily="18" charset="0"/>
                <a:cs typeface="Times New Roman" panose="02020603050405020304" pitchFamily="18" charset="0"/>
              </a:rPr>
              <a:t>, liečebnú telesnú výchovu a fyzikálnu terapiu. </a:t>
            </a:r>
          </a:p>
          <a:p>
            <a:pPr lvl="0"/>
            <a:r>
              <a:rPr lang="sk-SK" sz="1600" dirty="0">
                <a:latin typeface="Times New Roman" panose="02020603050405020304" pitchFamily="18" charset="0"/>
                <a:cs typeface="Times New Roman" panose="02020603050405020304" pitchFamily="18" charset="0"/>
              </a:rPr>
              <a:t>rehabilitácia:  prvky </a:t>
            </a:r>
            <a:r>
              <a:rPr lang="sk-SK" sz="1600" dirty="0" err="1">
                <a:latin typeface="Times New Roman" panose="02020603050405020304" pitchFamily="18" charset="0"/>
                <a:cs typeface="Times New Roman" panose="02020603050405020304" pitchFamily="18" charset="0"/>
              </a:rPr>
              <a:t>Bobáthovej</a:t>
            </a:r>
            <a:r>
              <a:rPr lang="sk-SK" sz="1600" dirty="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 </a:t>
            </a:r>
            <a:r>
              <a:rPr lang="sk-SK" sz="1600" dirty="0" err="1" smtClean="0">
                <a:latin typeface="Times New Roman" panose="02020603050405020304" pitchFamily="18" charset="0"/>
                <a:cs typeface="Times New Roman" panose="02020603050405020304" pitchFamily="18" charset="0"/>
              </a:rPr>
              <a:t>Kabáthovej</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metodiky, </a:t>
            </a:r>
            <a:r>
              <a:rPr lang="sk-SK" sz="1600" dirty="0" smtClean="0">
                <a:latin typeface="Times New Roman" panose="02020603050405020304" pitchFamily="18" charset="0"/>
                <a:cs typeface="Times New Roman" panose="02020603050405020304" pitchFamily="18" charset="0"/>
              </a:rPr>
              <a:t> </a:t>
            </a:r>
            <a:r>
              <a:rPr lang="sk-SK" sz="1600" dirty="0" err="1" smtClean="0">
                <a:latin typeface="Times New Roman" panose="02020603050405020304" pitchFamily="18" charset="0"/>
                <a:cs typeface="Times New Roman" panose="02020603050405020304" pitchFamily="18" charset="0"/>
              </a:rPr>
              <a:t>Kaltenborna</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a izometrické </a:t>
            </a:r>
            <a:r>
              <a:rPr lang="sk-SK" sz="1600" dirty="0" smtClean="0">
                <a:latin typeface="Times New Roman" panose="02020603050405020304" pitchFamily="18" charset="0"/>
                <a:cs typeface="Times New Roman" panose="02020603050405020304" pitchFamily="18" charset="0"/>
              </a:rPr>
              <a:t>   cvičenia</a:t>
            </a:r>
            <a:r>
              <a:rPr lang="sk-SK" sz="1600" dirty="0">
                <a:latin typeface="Times New Roman" panose="02020603050405020304" pitchFamily="18" charset="0"/>
                <a:cs typeface="Times New Roman" panose="02020603050405020304" pitchFamily="18" charset="0"/>
              </a:rPr>
              <a:t>. </a:t>
            </a:r>
          </a:p>
          <a:p>
            <a:r>
              <a:rPr lang="sk-SK" sz="1600" dirty="0" smtClean="0">
                <a:latin typeface="Times New Roman" panose="02020603050405020304" pitchFamily="18" charset="0"/>
                <a:cs typeface="Times New Roman" panose="02020603050405020304" pitchFamily="18" charset="0"/>
              </a:rPr>
              <a:t>liečebná telesná výchova:  aktívne</a:t>
            </a:r>
            <a:r>
              <a:rPr lang="sk-SK" sz="1600" dirty="0">
                <a:latin typeface="Times New Roman" panose="02020603050405020304" pitchFamily="18" charset="0"/>
                <a:cs typeface="Times New Roman" panose="02020603050405020304" pitchFamily="18" charset="0"/>
              </a:rPr>
              <a:t>, pasívne cvičenia a špeciálne dychové </a:t>
            </a:r>
            <a:r>
              <a:rPr lang="sk-SK" sz="1600" dirty="0" smtClean="0">
                <a:latin typeface="Times New Roman" panose="02020603050405020304" pitchFamily="18" charset="0"/>
                <a:cs typeface="Times New Roman" panose="02020603050405020304" pitchFamily="18" charset="0"/>
              </a:rPr>
              <a:t>cvičenia, </a:t>
            </a:r>
            <a:endParaRPr lang="sk-SK" sz="1600" dirty="0">
              <a:latin typeface="Times New Roman" panose="02020603050405020304" pitchFamily="18" charset="0"/>
              <a:cs typeface="Times New Roman" panose="02020603050405020304" pitchFamily="18" charset="0"/>
            </a:endParaRPr>
          </a:p>
          <a:p>
            <a:r>
              <a:rPr lang="sk-SK" sz="1600" dirty="0" smtClean="0">
                <a:latin typeface="Times New Roman" panose="02020603050405020304" pitchFamily="18" charset="0"/>
                <a:cs typeface="Times New Roman" panose="02020603050405020304" pitchFamily="18" charset="0"/>
              </a:rPr>
              <a:t>polohovanie</a:t>
            </a:r>
            <a:r>
              <a:rPr lang="sk-SK" sz="1600" dirty="0">
                <a:latin typeface="Times New Roman" panose="02020603050405020304" pitchFamily="18" charset="0"/>
                <a:cs typeface="Times New Roman" panose="02020603050405020304" pitchFamily="18" charset="0"/>
              </a:rPr>
              <a:t>: </a:t>
            </a:r>
            <a:r>
              <a:rPr lang="sk-SK" sz="1600" dirty="0" err="1" smtClean="0">
                <a:latin typeface="Times New Roman" panose="02020603050405020304" pitchFamily="18" charset="0"/>
                <a:cs typeface="Times New Roman" panose="02020603050405020304" pitchFamily="18" charset="0"/>
              </a:rPr>
              <a:t>antidekubitné</a:t>
            </a:r>
            <a:r>
              <a:rPr lang="sk-SK" sz="1600" dirty="0">
                <a:latin typeface="Times New Roman" panose="02020603050405020304" pitchFamily="18" charset="0"/>
                <a:cs typeface="Times New Roman" panose="02020603050405020304" pitchFamily="18" charset="0"/>
              </a:rPr>
              <a:t>, stimulačné a korekčné.</a:t>
            </a:r>
          </a:p>
          <a:p>
            <a:pPr lvl="0"/>
            <a:r>
              <a:rPr lang="sk-SK" sz="1600" dirty="0">
                <a:latin typeface="Times New Roman" panose="02020603050405020304" pitchFamily="18" charset="0"/>
                <a:cs typeface="Times New Roman" panose="02020603050405020304" pitchFamily="18" charset="0"/>
              </a:rPr>
              <a:t>elektroliečba: magnetoterapia, </a:t>
            </a:r>
            <a:r>
              <a:rPr lang="sk-SK" sz="1600" dirty="0" err="1">
                <a:latin typeface="Times New Roman" panose="02020603050405020304" pitchFamily="18" charset="0"/>
                <a:cs typeface="Times New Roman" panose="02020603050405020304" pitchFamily="18" charset="0"/>
              </a:rPr>
              <a:t>Rebox</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bioptrónová</a:t>
            </a:r>
            <a:r>
              <a:rPr lang="sk-SK" sz="1600" dirty="0">
                <a:latin typeface="Times New Roman" panose="02020603050405020304" pitchFamily="18" charset="0"/>
                <a:cs typeface="Times New Roman" panose="02020603050405020304" pitchFamily="18" charset="0"/>
              </a:rPr>
              <a:t> lampa </a:t>
            </a:r>
          </a:p>
          <a:p>
            <a:pPr lvl="0"/>
            <a:r>
              <a:rPr lang="sk-SK" sz="1600" dirty="0" err="1">
                <a:latin typeface="Times New Roman" panose="02020603050405020304" pitchFamily="18" charset="0"/>
                <a:cs typeface="Times New Roman" panose="02020603050405020304" pitchFamily="18" charset="0"/>
              </a:rPr>
              <a:t>teploliečba</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lavathermové</a:t>
            </a:r>
            <a:r>
              <a:rPr lang="sk-SK" sz="1600" dirty="0">
                <a:latin typeface="Times New Roman" panose="02020603050405020304" pitchFamily="18" charset="0"/>
                <a:cs typeface="Times New Roman" panose="02020603050405020304" pitchFamily="18" charset="0"/>
              </a:rPr>
              <a:t> vrecká a parafínové zábaly.</a:t>
            </a:r>
          </a:p>
          <a:p>
            <a:pPr lvl="0"/>
            <a:r>
              <a:rPr lang="sk-SK" sz="1600" dirty="0">
                <a:latin typeface="Times New Roman" panose="02020603050405020304" pitchFamily="18" charset="0"/>
                <a:cs typeface="Times New Roman" panose="02020603050405020304" pitchFamily="18" charset="0"/>
              </a:rPr>
              <a:t>fyzikálna terapia: </a:t>
            </a:r>
            <a:r>
              <a:rPr lang="sk-SK" sz="1600" dirty="0" smtClean="0">
                <a:latin typeface="Times New Roman" panose="02020603050405020304" pitchFamily="18" charset="0"/>
                <a:cs typeface="Times New Roman" panose="02020603050405020304" pitchFamily="18" charset="0"/>
              </a:rPr>
              <a:t> rôzne druhy masáží, </a:t>
            </a:r>
          </a:p>
          <a:p>
            <a:pPr lvl="0"/>
            <a:r>
              <a:rPr lang="sk-SK" sz="1600" dirty="0">
                <a:latin typeface="Times New Roman" panose="02020603050405020304" pitchFamily="18" charset="0"/>
                <a:cs typeface="Times New Roman" panose="02020603050405020304" pitchFamily="18" charset="0"/>
              </a:rPr>
              <a:t>v</a:t>
            </a:r>
            <a:r>
              <a:rPr lang="sk-SK" sz="1600" dirty="0" smtClean="0">
                <a:latin typeface="Times New Roman" panose="02020603050405020304" pitchFamily="18" charset="0"/>
                <a:cs typeface="Times New Roman" panose="02020603050405020304" pitchFamily="18" charset="0"/>
              </a:rPr>
              <a:t>odoliečba: vírivý </a:t>
            </a:r>
            <a:r>
              <a:rPr lang="sk-SK" sz="1600" dirty="0">
                <a:latin typeface="Times New Roman" panose="02020603050405020304" pitchFamily="18" charset="0"/>
                <a:cs typeface="Times New Roman" panose="02020603050405020304" pitchFamily="18" charset="0"/>
              </a:rPr>
              <a:t>perličkový kúpeľ, </a:t>
            </a:r>
            <a:r>
              <a:rPr lang="sk-SK" sz="1600" dirty="0" err="1" smtClean="0">
                <a:latin typeface="Times New Roman" panose="02020603050405020304" pitchFamily="18" charset="0"/>
                <a:cs typeface="Times New Roman" panose="02020603050405020304" pitchFamily="18" charset="0"/>
              </a:rPr>
              <a:t>hydromasážny</a:t>
            </a:r>
            <a:r>
              <a:rPr lang="sk-SK" sz="1600" dirty="0" smtClean="0">
                <a:latin typeface="Times New Roman" panose="02020603050405020304" pitchFamily="18" charset="0"/>
                <a:cs typeface="Times New Roman" panose="02020603050405020304" pitchFamily="18" charset="0"/>
              </a:rPr>
              <a:t> kúpeľ, </a:t>
            </a:r>
            <a:r>
              <a:rPr lang="sk-SK" sz="1600" dirty="0" err="1" smtClean="0">
                <a:latin typeface="Times New Roman" panose="02020603050405020304" pitchFamily="18" charset="0"/>
                <a:cs typeface="Times New Roman" panose="02020603050405020304" pitchFamily="18" charset="0"/>
              </a:rPr>
              <a:t>hydromasážne</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techniky</a:t>
            </a:r>
          </a:p>
          <a:p>
            <a:r>
              <a:rPr lang="sk-SK" sz="1600" dirty="0">
                <a:latin typeface="Times New Roman" panose="02020603050405020304" pitchFamily="18" charset="0"/>
                <a:cs typeface="Times New Roman" panose="02020603050405020304" pitchFamily="18" charset="0"/>
              </a:rPr>
              <a:t>n</a:t>
            </a:r>
            <a:r>
              <a:rPr lang="sk-SK" sz="1600" dirty="0" smtClean="0">
                <a:latin typeface="Times New Roman" panose="02020603050405020304" pitchFamily="18" charset="0"/>
                <a:cs typeface="Times New Roman" panose="02020603050405020304" pitchFamily="18" charset="0"/>
              </a:rPr>
              <a:t>ácvik chôdze</a:t>
            </a:r>
            <a:r>
              <a:rPr lang="sk-SK" sz="1600" dirty="0">
                <a:latin typeface="Times New Roman" panose="02020603050405020304" pitchFamily="18" charset="0"/>
                <a:cs typeface="Times New Roman" panose="02020603050405020304" pitchFamily="18" charset="0"/>
              </a:rPr>
              <a:t> </a:t>
            </a:r>
          </a:p>
          <a:p>
            <a:endParaRPr lang="sk-SK" sz="2100"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p:txBody>
          <a:bodyPr>
            <a:normAutofit/>
          </a:bodyPr>
          <a:lstStyle/>
          <a:p>
            <a:r>
              <a:rPr lang="sk-SK" sz="2400" b="1" dirty="0">
                <a:latin typeface="Times New Roman" panose="02020603050405020304" pitchFamily="18" charset="0"/>
                <a:cs typeface="Times New Roman" panose="02020603050405020304" pitchFamily="18" charset="0"/>
              </a:rPr>
              <a:t>Základné piliere poskytovaných služieb </a:t>
            </a:r>
            <a:br>
              <a:rPr lang="sk-SK" sz="2400" b="1" dirty="0">
                <a:latin typeface="Times New Roman" panose="02020603050405020304" pitchFamily="18" charset="0"/>
                <a:cs typeface="Times New Roman" panose="02020603050405020304" pitchFamily="18" charset="0"/>
              </a:rPr>
            </a:br>
            <a:r>
              <a:rPr lang="sk-SK" sz="2400" b="1" dirty="0">
                <a:latin typeface="Times New Roman" panose="02020603050405020304" pitchFamily="18" charset="0"/>
                <a:cs typeface="Times New Roman" panose="02020603050405020304" pitchFamily="18" charset="0"/>
              </a:rPr>
              <a:t>v domove sociálnych </a:t>
            </a:r>
            <a:r>
              <a:rPr lang="sk-SK" sz="2400" b="1" dirty="0" smtClean="0">
                <a:latin typeface="Times New Roman" panose="02020603050405020304" pitchFamily="18" charset="0"/>
                <a:cs typeface="Times New Roman" panose="02020603050405020304" pitchFamily="18" charset="0"/>
              </a:rPr>
              <a:t>služieb</a:t>
            </a:r>
            <a:endParaRPr lang="sk-SK" sz="2800" dirty="0"/>
          </a:p>
        </p:txBody>
      </p:sp>
    </p:spTree>
    <p:extLst>
      <p:ext uri="{BB962C8B-B14F-4D97-AF65-F5344CB8AC3E}">
        <p14:creationId xmlns:p14="http://schemas.microsoft.com/office/powerpoint/2010/main" val="3537327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5192" y="404664"/>
            <a:ext cx="8229600" cy="864096"/>
          </a:xfrm>
        </p:spPr>
        <p:txBody>
          <a:bodyPr>
            <a:normAutofit/>
          </a:bodyPr>
          <a:lstStyle/>
          <a:p>
            <a:r>
              <a:rPr lang="sk-SK" sz="2400" dirty="0" err="1" smtClean="0">
                <a:latin typeface="Times New Roman" panose="02020603050405020304" pitchFamily="18" charset="0"/>
                <a:cs typeface="Times New Roman" panose="02020603050405020304" pitchFamily="18" charset="0"/>
              </a:rPr>
              <a:t>Fyzioterapia</a:t>
            </a:r>
            <a:endParaRPr lang="sk-SK" sz="2400" dirty="0">
              <a:latin typeface="Times New Roman" panose="02020603050405020304" pitchFamily="18" charset="0"/>
              <a:cs typeface="Times New Roman" panose="02020603050405020304" pitchFamily="18" charset="0"/>
            </a:endParaRPr>
          </a:p>
        </p:txBody>
      </p:sp>
      <p:sp>
        <p:nvSpPr>
          <p:cNvPr id="3" name="TextovéPole 2"/>
          <p:cNvSpPr txBox="1"/>
          <p:nvPr/>
        </p:nvSpPr>
        <p:spPr>
          <a:xfrm>
            <a:off x="6228184" y="3246496"/>
            <a:ext cx="1471878" cy="369332"/>
          </a:xfrm>
          <a:prstGeom prst="rect">
            <a:avLst/>
          </a:prstGeom>
          <a:noFill/>
        </p:spPr>
        <p:txBody>
          <a:bodyPr wrap="none" rtlCol="0">
            <a:spAutoFit/>
          </a:bodyPr>
          <a:lstStyle/>
          <a:p>
            <a:r>
              <a:rPr lang="sk-SK" b="1" dirty="0" smtClean="0">
                <a:solidFill>
                  <a:schemeClr val="bg1"/>
                </a:solidFill>
              </a:rPr>
              <a:t>hydroterapia</a:t>
            </a:r>
            <a:endParaRPr lang="sk-SK" b="1" dirty="0">
              <a:solidFill>
                <a:schemeClr val="bg1"/>
              </a:solidFill>
            </a:endParaRPr>
          </a:p>
        </p:txBody>
      </p:sp>
      <p:sp>
        <p:nvSpPr>
          <p:cNvPr id="7" name="TextovéPole 6"/>
          <p:cNvSpPr txBox="1"/>
          <p:nvPr/>
        </p:nvSpPr>
        <p:spPr>
          <a:xfrm>
            <a:off x="15747" y="3841884"/>
            <a:ext cx="1478290" cy="369332"/>
          </a:xfrm>
          <a:prstGeom prst="rect">
            <a:avLst/>
          </a:prstGeom>
          <a:noFill/>
        </p:spPr>
        <p:txBody>
          <a:bodyPr wrap="none" rtlCol="0">
            <a:spAutoFit/>
          </a:bodyPr>
          <a:lstStyle/>
          <a:p>
            <a:r>
              <a:rPr lang="sk-SK" b="1" dirty="0" smtClean="0">
                <a:solidFill>
                  <a:schemeClr val="bg1"/>
                </a:solidFill>
              </a:rPr>
              <a:t>elektroliečba</a:t>
            </a:r>
            <a:endParaRPr lang="sk-SK" b="1" dirty="0">
              <a:solidFill>
                <a:schemeClr val="bg1"/>
              </a:solidFill>
            </a:endParaRPr>
          </a:p>
        </p:txBody>
      </p:sp>
      <p:sp>
        <p:nvSpPr>
          <p:cNvPr id="8" name="TextovéPole 7"/>
          <p:cNvSpPr txBox="1"/>
          <p:nvPr/>
        </p:nvSpPr>
        <p:spPr>
          <a:xfrm>
            <a:off x="3914703" y="5282044"/>
            <a:ext cx="920445" cy="369332"/>
          </a:xfrm>
          <a:prstGeom prst="rect">
            <a:avLst/>
          </a:prstGeom>
          <a:noFill/>
        </p:spPr>
        <p:txBody>
          <a:bodyPr wrap="none" rtlCol="0">
            <a:spAutoFit/>
          </a:bodyPr>
          <a:lstStyle/>
          <a:p>
            <a:r>
              <a:rPr lang="sk-SK" b="1" dirty="0" smtClean="0">
                <a:solidFill>
                  <a:schemeClr val="bg1"/>
                </a:solidFill>
              </a:rPr>
              <a:t>masáže</a:t>
            </a:r>
            <a:endParaRPr lang="sk-SK" b="1" dirty="0">
              <a:solidFill>
                <a:schemeClr val="bg1"/>
              </a:solidFill>
            </a:endParaRP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1057" y="985987"/>
            <a:ext cx="3005113" cy="4006817"/>
          </a:xfrm>
          <a:prstGeom prst="rect">
            <a:avLst/>
          </a:prstGeom>
          <a:effectLst>
            <a:softEdge rad="317500"/>
          </a:effectLst>
        </p:spPr>
      </p:pic>
      <p:pic>
        <p:nvPicPr>
          <p:cNvPr id="11" name="Picture 4" descr="C:\Users\DSS Integra\Desktop\Dokumenty_16_06_2014\RHB\RHB_foto_a_video\IMG_106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172" y="1560260"/>
            <a:ext cx="4006817" cy="300511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 name="Picture 3" descr="C:\Users\DSS Integra\Desktop\Dokumenty_16_06_2014\RHB\RHB_foto_a_video\IMG_10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004" y="3490248"/>
            <a:ext cx="4006817" cy="300511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3" name="Picture 3" descr="C:\Users\DSS Integra\Desktop\Dokumenty_16_06_2014\RHB\RHB_foto_a_video\IMG_10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111" y="3615828"/>
            <a:ext cx="3839378" cy="287953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4" name="Obráze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4622" y="736294"/>
            <a:ext cx="3839378" cy="2879534"/>
          </a:xfrm>
          <a:prstGeom prst="rect">
            <a:avLst/>
          </a:prstGeom>
          <a:effectLst>
            <a:softEdge rad="317500"/>
          </a:effectLst>
        </p:spPr>
      </p:pic>
    </p:spTree>
    <p:extLst>
      <p:ext uri="{BB962C8B-B14F-4D97-AF65-F5344CB8AC3E}">
        <p14:creationId xmlns:p14="http://schemas.microsoft.com/office/powerpoint/2010/main" val="1556077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67833" y="2924944"/>
            <a:ext cx="7408333" cy="3450696"/>
          </a:xfrm>
        </p:spPr>
        <p:txBody>
          <a:bodyPr>
            <a:normAutofit lnSpcReduction="10000"/>
          </a:bodyPr>
          <a:lstStyle/>
          <a:p>
            <a:pPr marL="0" indent="0">
              <a:buNone/>
            </a:pPr>
            <a:r>
              <a:rPr lang="sk-SK" sz="1600" i="1" dirty="0">
                <a:latin typeface="Times New Roman" panose="02020603050405020304" pitchFamily="18" charset="0"/>
                <a:cs typeface="Times New Roman" panose="02020603050405020304" pitchFamily="18" charset="0"/>
              </a:rPr>
              <a:t>Vážené dámy, páni, priatelia.,</a:t>
            </a:r>
            <a:endParaRPr lang="sk-SK" sz="1600" dirty="0">
              <a:latin typeface="Times New Roman" panose="02020603050405020304" pitchFamily="18" charset="0"/>
              <a:cs typeface="Times New Roman" panose="02020603050405020304" pitchFamily="18" charset="0"/>
            </a:endParaRPr>
          </a:p>
          <a:p>
            <a:pPr marL="0" indent="0">
              <a:buNone/>
            </a:pPr>
            <a:r>
              <a:rPr lang="sk-SK" sz="1600" i="1" dirty="0">
                <a:latin typeface="Times New Roman" panose="02020603050405020304" pitchFamily="18" charset="0"/>
                <a:cs typeface="Times New Roman" panose="02020603050405020304" pitchFamily="18" charset="0"/>
              </a:rPr>
              <a:t> </a:t>
            </a:r>
            <a:endParaRPr lang="sk-SK" sz="1600" dirty="0">
              <a:latin typeface="Times New Roman" panose="02020603050405020304" pitchFamily="18" charset="0"/>
              <a:cs typeface="Times New Roman" panose="02020603050405020304" pitchFamily="18" charset="0"/>
            </a:endParaRPr>
          </a:p>
          <a:p>
            <a:pPr marL="0" indent="0" algn="just">
              <a:buNone/>
            </a:pPr>
            <a:r>
              <a:rPr lang="sk-SK" sz="1600" i="1" dirty="0">
                <a:latin typeface="Times New Roman" panose="02020603050405020304" pitchFamily="18" charset="0"/>
                <a:cs typeface="Times New Roman" panose="02020603050405020304" pitchFamily="18" charset="0"/>
              </a:rPr>
              <a:t>dovoľte nám priblížiť ucelený pohľad na život, prácu a aktivity Domova sociálnych služieb pre deti a dospelých </a:t>
            </a:r>
            <a:r>
              <a:rPr lang="sk-SK" sz="1600" i="1" dirty="0" err="1">
                <a:latin typeface="Times New Roman" panose="02020603050405020304" pitchFamily="18" charset="0"/>
                <a:cs typeface="Times New Roman" panose="02020603050405020304" pitchFamily="18" charset="0"/>
              </a:rPr>
              <a:t>Integra</a:t>
            </a:r>
            <a:r>
              <a:rPr lang="sk-SK" sz="1600" i="1" dirty="0">
                <a:latin typeface="Times New Roman" panose="02020603050405020304" pitchFamily="18" charset="0"/>
                <a:cs typeface="Times New Roman" panose="02020603050405020304" pitchFamily="18" charset="0"/>
              </a:rPr>
              <a:t>, ktorého súčasťou je aj Zariadenie podporovaného bývania v Senci za rok  2015. Ponúkame Vám aspoň trošku nahliadnuť do atmosféry nášho zariadenia a zhodnotiť, ako sa nám darilo napĺňať naše poslanie, ktorým je komplexná starostlivosť o ťažko zdravotne postihnutých ľudí.  Verím, že spojením síl, záujmu, dobrých myšlienok zamestnancov  DSS INTEGRA, prijímateľov sociálnych služieb, ich rodičov a príbuzných a ľudí, ktorí nám s radosťou a ochotou pomáhajú pri našich činnostiach sme sa úspešne  priblížili  v našej práci k cieľu.</a:t>
            </a:r>
            <a:endParaRPr lang="sk-SK" sz="1600" dirty="0">
              <a:latin typeface="Times New Roman" panose="02020603050405020304" pitchFamily="18" charset="0"/>
              <a:cs typeface="Times New Roman" panose="02020603050405020304" pitchFamily="18" charset="0"/>
            </a:endParaRPr>
          </a:p>
          <a:p>
            <a:pPr marL="0" indent="0">
              <a:buNone/>
            </a:pPr>
            <a:r>
              <a:rPr lang="sk-SK" sz="1600" i="1" dirty="0">
                <a:latin typeface="Times New Roman" panose="02020603050405020304" pitchFamily="18" charset="0"/>
                <a:cs typeface="Times New Roman" panose="02020603050405020304" pitchFamily="18" charset="0"/>
              </a:rPr>
              <a:t>Prajem Vám príjemné čítanie.</a:t>
            </a:r>
            <a:endParaRPr lang="sk-SK" sz="1600" dirty="0">
              <a:latin typeface="Times New Roman" panose="02020603050405020304" pitchFamily="18" charset="0"/>
              <a:cs typeface="Times New Roman" panose="02020603050405020304" pitchFamily="18" charset="0"/>
            </a:endParaRPr>
          </a:p>
          <a:p>
            <a:pPr marL="627063" lvl="2" indent="0">
              <a:buNone/>
            </a:pPr>
            <a:r>
              <a:rPr lang="sk-SK" sz="1600" i="1" dirty="0">
                <a:latin typeface="Times New Roman" panose="02020603050405020304" pitchFamily="18" charset="0"/>
                <a:cs typeface="Times New Roman" panose="02020603050405020304" pitchFamily="18" charset="0"/>
              </a:rPr>
              <a:t>			</a:t>
            </a:r>
            <a:r>
              <a:rPr lang="sk-SK" sz="1600" i="1" dirty="0" smtClean="0">
                <a:latin typeface="Times New Roman" panose="02020603050405020304" pitchFamily="18" charset="0"/>
                <a:cs typeface="Times New Roman" panose="02020603050405020304" pitchFamily="18" charset="0"/>
              </a:rPr>
              <a:t>                               PaedDr</a:t>
            </a:r>
            <a:r>
              <a:rPr lang="sk-SK" sz="1600" i="1" dirty="0">
                <a:latin typeface="Times New Roman" panose="02020603050405020304" pitchFamily="18" charset="0"/>
                <a:cs typeface="Times New Roman" panose="02020603050405020304" pitchFamily="18" charset="0"/>
              </a:rPr>
              <a:t>. Renáta </a:t>
            </a:r>
            <a:r>
              <a:rPr lang="sk-SK" sz="1600" i="1" dirty="0" smtClean="0">
                <a:latin typeface="Times New Roman" panose="02020603050405020304" pitchFamily="18" charset="0"/>
                <a:cs typeface="Times New Roman" panose="02020603050405020304" pitchFamily="18" charset="0"/>
              </a:rPr>
              <a:t>Balážová                                                                                    					</a:t>
            </a:r>
            <a:r>
              <a:rPr lang="sk-SK" sz="1100" i="1" dirty="0" smtClean="0">
                <a:latin typeface="Times New Roman" panose="02020603050405020304" pitchFamily="18" charset="0"/>
                <a:cs typeface="Times New Roman" panose="02020603050405020304" pitchFamily="18" charset="0"/>
              </a:rPr>
              <a:t>riaditeľka </a:t>
            </a:r>
            <a:r>
              <a:rPr lang="sk-SK" sz="1100" i="1" dirty="0">
                <a:latin typeface="Times New Roman" panose="02020603050405020304" pitchFamily="18" charset="0"/>
                <a:cs typeface="Times New Roman" panose="02020603050405020304" pitchFamily="18" charset="0"/>
              </a:rPr>
              <a:t>DSS INTEGRA</a:t>
            </a:r>
            <a:endParaRPr lang="sk-SK" sz="1100" dirty="0">
              <a:latin typeface="Times New Roman" panose="02020603050405020304" pitchFamily="18" charset="0"/>
              <a:cs typeface="Times New Roman" panose="02020603050405020304" pitchFamily="18" charset="0"/>
            </a:endParaRPr>
          </a:p>
          <a:p>
            <a:endParaRPr lang="sk-SK" b="1" dirty="0"/>
          </a:p>
        </p:txBody>
      </p:sp>
      <p:sp>
        <p:nvSpPr>
          <p:cNvPr id="3" name="Nadpis 2"/>
          <p:cNvSpPr>
            <a:spLocks noGrp="1"/>
          </p:cNvSpPr>
          <p:nvPr>
            <p:ph type="title"/>
          </p:nvPr>
        </p:nvSpPr>
        <p:spPr/>
        <p:txBody>
          <a:bodyPr/>
          <a:lstStyle/>
          <a:p>
            <a:endParaRPr lang="sk-SK" dirty="0"/>
          </a:p>
        </p:txBody>
      </p:sp>
      <p:pic>
        <p:nvPicPr>
          <p:cNvPr id="6146" name="Picture 2" descr="C:\Users\RIADITEL\Desktop\Integra\FOTO\P10506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8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99592" y="2060848"/>
            <a:ext cx="7408333" cy="1008112"/>
          </a:xfrm>
        </p:spPr>
        <p:txBody>
          <a:bodyPr/>
          <a:lstStyle/>
          <a:p>
            <a:pPr marL="0" indent="0">
              <a:buNone/>
            </a:pPr>
            <a:r>
              <a:rPr lang="sk-SK" sz="1600" dirty="0">
                <a:latin typeface="Times New Roman" panose="02020603050405020304" pitchFamily="18" charset="0"/>
                <a:cs typeface="Times New Roman" panose="02020603050405020304" pitchFamily="18" charset="0"/>
              </a:rPr>
              <a:t>formou individuálnych vzdelávacích programov a spoluprácou so ŠZŠ na Nevädzovej ulici utvárame podmienky na </a:t>
            </a:r>
            <a:r>
              <a:rPr lang="sk-SK" sz="1600" b="1" dirty="0">
                <a:latin typeface="Times New Roman" panose="02020603050405020304" pitchFamily="18" charset="0"/>
                <a:cs typeface="Times New Roman" panose="02020603050405020304" pitchFamily="18" charset="0"/>
              </a:rPr>
              <a:t>vzdelávanie</a:t>
            </a:r>
            <a:r>
              <a:rPr lang="sk-SK" sz="1600" dirty="0">
                <a:latin typeface="Times New Roman" panose="02020603050405020304" pitchFamily="18" charset="0"/>
                <a:cs typeface="Times New Roman" panose="02020603050405020304" pitchFamily="18" charset="0"/>
              </a:rPr>
              <a:t>.</a:t>
            </a:r>
          </a:p>
          <a:p>
            <a:endParaRPr lang="sk-SK" dirty="0"/>
          </a:p>
        </p:txBody>
      </p:sp>
      <p:sp>
        <p:nvSpPr>
          <p:cNvPr id="3" name="Nadpis 2"/>
          <p:cNvSpPr>
            <a:spLocks noGrp="1"/>
          </p:cNvSpPr>
          <p:nvPr>
            <p:ph type="title"/>
          </p:nvPr>
        </p:nvSpPr>
        <p:spPr/>
        <p:txBody>
          <a:bodyPr>
            <a:normAutofit/>
          </a:bodyPr>
          <a:lstStyle/>
          <a:p>
            <a:r>
              <a:rPr lang="sk-SK" sz="2400" b="1" dirty="0">
                <a:latin typeface="Times New Roman" panose="02020603050405020304" pitchFamily="18" charset="0"/>
                <a:cs typeface="Times New Roman" panose="02020603050405020304" pitchFamily="18" charset="0"/>
              </a:rPr>
              <a:t>Základné piliere poskytovaných služieb </a:t>
            </a:r>
            <a:br>
              <a:rPr lang="sk-SK" sz="2400" b="1" dirty="0">
                <a:latin typeface="Times New Roman" panose="02020603050405020304" pitchFamily="18" charset="0"/>
                <a:cs typeface="Times New Roman" panose="02020603050405020304" pitchFamily="18" charset="0"/>
              </a:rPr>
            </a:br>
            <a:r>
              <a:rPr lang="sk-SK" sz="2400" b="1" dirty="0">
                <a:latin typeface="Times New Roman" panose="02020603050405020304" pitchFamily="18" charset="0"/>
                <a:cs typeface="Times New Roman" panose="02020603050405020304" pitchFamily="18" charset="0"/>
              </a:rPr>
              <a:t>v domove sociálnych </a:t>
            </a:r>
            <a:r>
              <a:rPr lang="sk-SK" sz="2400" b="1" dirty="0" smtClean="0">
                <a:latin typeface="Times New Roman" panose="02020603050405020304" pitchFamily="18" charset="0"/>
                <a:cs typeface="Times New Roman" panose="02020603050405020304" pitchFamily="18" charset="0"/>
              </a:rPr>
              <a:t>služieb</a:t>
            </a:r>
            <a:endParaRPr lang="sk-SK" sz="2400" dirty="0"/>
          </a:p>
        </p:txBody>
      </p:sp>
      <p:pic>
        <p:nvPicPr>
          <p:cNvPr id="4" name="Picture 2" descr="C:\Users\DSS Integra\Desktop\Dokumenty_16_06_2014\Akcie_plány_realizácií\2015\Odovzdanie_iPadu_22_04_2015_Peter_Osvald\IMG_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65405">
            <a:off x="92043" y="2481300"/>
            <a:ext cx="4047909" cy="303593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 name="Picture 3" descr="C:\Users\DSS Integra\Desktop\Dokumenty_16_06_2014\Akcie_plány_realizácií\2015\VŠ_prax_október_2015\IMG_29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7050">
            <a:off x="2612323" y="3815172"/>
            <a:ext cx="4047909" cy="303593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2588">
            <a:off x="5484900" y="2346318"/>
            <a:ext cx="3466606" cy="2599955"/>
          </a:xfrm>
          <a:prstGeom prst="rect">
            <a:avLst/>
          </a:prstGeom>
          <a:effectLst>
            <a:softEdge rad="317500"/>
          </a:effectLst>
        </p:spPr>
      </p:pic>
    </p:spTree>
    <p:extLst>
      <p:ext uri="{BB962C8B-B14F-4D97-AF65-F5344CB8AC3E}">
        <p14:creationId xmlns:p14="http://schemas.microsoft.com/office/powerpoint/2010/main" val="3768339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683569" y="2492896"/>
            <a:ext cx="7632848" cy="3633267"/>
          </a:xfrm>
        </p:spPr>
        <p:txBody>
          <a:bodyPr>
            <a:normAutofit/>
          </a:bodyPr>
          <a:lstStyle/>
          <a:p>
            <a:pPr marL="0" indent="0">
              <a:buNone/>
            </a:pPr>
            <a:r>
              <a:rPr lang="sk-SK" sz="1600" b="1" dirty="0" smtClean="0">
                <a:latin typeface="Times New Roman" panose="02020603050405020304" pitchFamily="18" charset="0"/>
                <a:cs typeface="Times New Roman" panose="02020603050405020304" pitchFamily="18" charset="0"/>
              </a:rPr>
              <a:t>Terapie: </a:t>
            </a:r>
          </a:p>
          <a:p>
            <a:pPr marL="0" indent="0">
              <a:buNone/>
            </a:pPr>
            <a:r>
              <a:rPr lang="sk-SK" sz="1600" dirty="0" smtClean="0">
                <a:latin typeface="Times New Roman" panose="02020603050405020304" pitchFamily="18" charset="0"/>
                <a:cs typeface="Times New Roman" panose="02020603050405020304" pitchFamily="18" charset="0"/>
              </a:rPr>
              <a:t>individuálne </a:t>
            </a:r>
            <a:r>
              <a:rPr lang="sk-SK" sz="1600" dirty="0">
                <a:latin typeface="Times New Roman" panose="02020603050405020304" pitchFamily="18" charset="0"/>
                <a:cs typeface="Times New Roman" panose="02020603050405020304" pitchFamily="18" charset="0"/>
              </a:rPr>
              <a:t>a skupinové</a:t>
            </a:r>
            <a:r>
              <a:rPr lang="sk-SK" sz="1600" b="1" dirty="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sú svojím širokým záberom zamerania dôležitou súčasťou nášho </a:t>
            </a:r>
            <a:r>
              <a:rPr lang="sk-SK" sz="1600" dirty="0" smtClean="0">
                <a:latin typeface="Times New Roman" panose="02020603050405020304" pitchFamily="18" charset="0"/>
                <a:cs typeface="Times New Roman" panose="02020603050405020304" pitchFamily="18" charset="0"/>
              </a:rPr>
              <a:t>života:</a:t>
            </a:r>
          </a:p>
          <a:p>
            <a:r>
              <a:rPr lang="sk-SK" sz="1600" dirty="0">
                <a:latin typeface="Times New Roman" panose="02020603050405020304" pitchFamily="18" charset="0"/>
                <a:cs typeface="Times New Roman" panose="02020603050405020304" pitchFamily="18" charset="0"/>
              </a:rPr>
              <a:t>sociálna </a:t>
            </a:r>
            <a:r>
              <a:rPr lang="sk-SK" sz="1600" dirty="0" smtClean="0">
                <a:latin typeface="Times New Roman" panose="02020603050405020304" pitchFamily="18" charset="0"/>
                <a:cs typeface="Times New Roman" panose="02020603050405020304" pitchFamily="18" charset="0"/>
              </a:rPr>
              <a:t>rehabilitácia</a:t>
            </a:r>
          </a:p>
          <a:p>
            <a:r>
              <a:rPr lang="sk-SK" sz="1600" dirty="0">
                <a:latin typeface="Times New Roman" panose="02020603050405020304" pitchFamily="18" charset="0"/>
                <a:cs typeface="Times New Roman" panose="02020603050405020304" pitchFamily="18" charset="0"/>
              </a:rPr>
              <a:t>pracovná terapia </a:t>
            </a:r>
            <a:endParaRPr lang="sk-SK" sz="1600" dirty="0" smtClean="0">
              <a:latin typeface="Times New Roman" panose="02020603050405020304" pitchFamily="18" charset="0"/>
              <a:cs typeface="Times New Roman" panose="02020603050405020304" pitchFamily="18" charset="0"/>
            </a:endParaRPr>
          </a:p>
          <a:p>
            <a:r>
              <a:rPr lang="sk-SK" sz="1600" dirty="0">
                <a:latin typeface="Times New Roman" panose="02020603050405020304" pitchFamily="18" charset="0"/>
                <a:cs typeface="Times New Roman" panose="02020603050405020304" pitchFamily="18" charset="0"/>
              </a:rPr>
              <a:t>rozvoj verbálnych a neverbálnych zručností </a:t>
            </a:r>
            <a:endParaRPr lang="sk-SK" sz="1600" dirty="0" smtClean="0">
              <a:latin typeface="Times New Roman" panose="02020603050405020304" pitchFamily="18" charset="0"/>
              <a:cs typeface="Times New Roman" panose="02020603050405020304" pitchFamily="18" charset="0"/>
            </a:endParaRPr>
          </a:p>
          <a:p>
            <a:r>
              <a:rPr lang="sk-SK" sz="1600" dirty="0">
                <a:latin typeface="Times New Roman" panose="02020603050405020304" pitchFamily="18" charset="0"/>
                <a:cs typeface="Times New Roman" panose="02020603050405020304" pitchFamily="18" charset="0"/>
              </a:rPr>
              <a:t>rozvoj jemnej </a:t>
            </a:r>
            <a:r>
              <a:rPr lang="sk-SK" sz="1600" dirty="0" smtClean="0">
                <a:latin typeface="Times New Roman" panose="02020603050405020304" pitchFamily="18" charset="0"/>
                <a:cs typeface="Times New Roman" panose="02020603050405020304" pitchFamily="18" charset="0"/>
              </a:rPr>
              <a:t>motoriky</a:t>
            </a:r>
          </a:p>
          <a:p>
            <a:r>
              <a:rPr lang="sk-SK" sz="1600" dirty="0" err="1" smtClean="0">
                <a:latin typeface="Times New Roman" panose="02020603050405020304" pitchFamily="18" charset="0"/>
                <a:cs typeface="Times New Roman" panose="02020603050405020304" pitchFamily="18" charset="0"/>
              </a:rPr>
              <a:t>Snoezelen</a:t>
            </a:r>
            <a:endParaRPr lang="sk-SK" sz="1600" dirty="0" smtClean="0">
              <a:latin typeface="Times New Roman" panose="02020603050405020304" pitchFamily="18" charset="0"/>
              <a:cs typeface="Times New Roman" panose="02020603050405020304" pitchFamily="18" charset="0"/>
            </a:endParaRPr>
          </a:p>
          <a:p>
            <a:r>
              <a:rPr lang="sk-SK" sz="1600" dirty="0">
                <a:latin typeface="Times New Roman" panose="02020603050405020304" pitchFamily="18" charset="0"/>
                <a:cs typeface="Times New Roman" panose="02020603050405020304" pitchFamily="18" charset="0"/>
              </a:rPr>
              <a:t>psychologická terapia </a:t>
            </a:r>
            <a:endParaRPr lang="sk-SK" sz="1600" dirty="0" smtClean="0">
              <a:latin typeface="Times New Roman" panose="02020603050405020304" pitchFamily="18" charset="0"/>
              <a:cs typeface="Times New Roman" panose="02020603050405020304" pitchFamily="18" charset="0"/>
            </a:endParaRPr>
          </a:p>
          <a:p>
            <a:r>
              <a:rPr lang="sk-SK" sz="1600" dirty="0">
                <a:latin typeface="Times New Roman" panose="02020603050405020304" pitchFamily="18" charset="0"/>
                <a:cs typeface="Times New Roman" panose="02020603050405020304" pitchFamily="18" charset="0"/>
              </a:rPr>
              <a:t>k</a:t>
            </a:r>
            <a:r>
              <a:rPr lang="sk-SK" sz="1600" dirty="0" smtClean="0">
                <a:latin typeface="Times New Roman" panose="02020603050405020304" pitchFamily="18" charset="0"/>
                <a:cs typeface="Times New Roman" panose="02020603050405020304" pitchFamily="18" charset="0"/>
              </a:rPr>
              <a:t>rízová intervencia </a:t>
            </a:r>
          </a:p>
          <a:p>
            <a:r>
              <a:rPr lang="sk-SK" sz="1600" dirty="0">
                <a:latin typeface="Times New Roman" panose="02020603050405020304" pitchFamily="18" charset="0"/>
                <a:cs typeface="Times New Roman" panose="02020603050405020304" pitchFamily="18" charset="0"/>
              </a:rPr>
              <a:t>aktivity na relaxáciu a voľný čas </a:t>
            </a:r>
            <a:endParaRPr lang="sk-SK" sz="1600" b="1"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p:txBody>
          <a:bodyPr>
            <a:normAutofit/>
          </a:bodyPr>
          <a:lstStyle/>
          <a:p>
            <a:r>
              <a:rPr lang="sk-SK" sz="2400" b="1" dirty="0">
                <a:latin typeface="Times New Roman" panose="02020603050405020304" pitchFamily="18" charset="0"/>
                <a:cs typeface="Times New Roman" panose="02020603050405020304" pitchFamily="18" charset="0"/>
              </a:rPr>
              <a:t>Základné piliere poskytovaných služieb </a:t>
            </a:r>
            <a:br>
              <a:rPr lang="sk-SK" sz="2400" b="1" dirty="0">
                <a:latin typeface="Times New Roman" panose="02020603050405020304" pitchFamily="18" charset="0"/>
                <a:cs typeface="Times New Roman" panose="02020603050405020304" pitchFamily="18" charset="0"/>
              </a:rPr>
            </a:br>
            <a:r>
              <a:rPr lang="sk-SK" sz="2400" b="1" dirty="0">
                <a:latin typeface="Times New Roman" panose="02020603050405020304" pitchFamily="18" charset="0"/>
                <a:cs typeface="Times New Roman" panose="02020603050405020304" pitchFamily="18" charset="0"/>
              </a:rPr>
              <a:t>v domove sociálnych </a:t>
            </a:r>
            <a:r>
              <a:rPr lang="sk-SK" sz="2400" b="1" dirty="0" smtClean="0">
                <a:latin typeface="Times New Roman" panose="02020603050405020304" pitchFamily="18" charset="0"/>
                <a:cs typeface="Times New Roman" panose="02020603050405020304" pitchFamily="18" charset="0"/>
              </a:rPr>
              <a:t>služieb</a:t>
            </a:r>
            <a:endParaRPr lang="sk-SK" sz="2400" dirty="0"/>
          </a:p>
        </p:txBody>
      </p:sp>
    </p:spTree>
    <p:extLst>
      <p:ext uri="{BB962C8B-B14F-4D97-AF65-F5344CB8AC3E}">
        <p14:creationId xmlns:p14="http://schemas.microsoft.com/office/powerpoint/2010/main" val="277406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8328"/>
            <a:ext cx="8229600" cy="786416"/>
          </a:xfrm>
        </p:spPr>
        <p:txBody>
          <a:bodyPr>
            <a:normAutofit/>
          </a:bodyPr>
          <a:lstStyle/>
          <a:p>
            <a:r>
              <a:rPr lang="sk-SK" sz="2400" dirty="0" smtClean="0">
                <a:latin typeface="Times New Roman" panose="02020603050405020304" pitchFamily="18" charset="0"/>
                <a:cs typeface="Times New Roman" panose="02020603050405020304" pitchFamily="18" charset="0"/>
              </a:rPr>
              <a:t>Terapie</a:t>
            </a:r>
            <a:r>
              <a:rPr lang="sk-SK" sz="2400" dirty="0" smtClean="0"/>
              <a:t> – sociálna rehabilitácia</a:t>
            </a:r>
            <a:endParaRPr lang="sk-SK" sz="2400" dirty="0"/>
          </a:p>
        </p:txBody>
      </p:sp>
      <p:pic>
        <p:nvPicPr>
          <p:cNvPr id="4099" name="Picture 3" descr="C:\Users\DSS Integra\Desktop\Dokumenty_16_06_2014\Akcie_plány_realizácií\2015\VŠ_prax_október_2015\IMG_29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6941" y="3873206"/>
            <a:ext cx="3836273" cy="287720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Obdélník 2"/>
          <p:cNvSpPr/>
          <p:nvPr/>
        </p:nvSpPr>
        <p:spPr>
          <a:xfrm>
            <a:off x="251520" y="1412776"/>
            <a:ext cx="8712968" cy="1077218"/>
          </a:xfrm>
          <a:prstGeom prst="rect">
            <a:avLst/>
          </a:prstGeom>
        </p:spPr>
        <p:txBody>
          <a:bodyPr wrap="square">
            <a:spAutoFit/>
          </a:bodyPr>
          <a:lstStyle/>
          <a:p>
            <a:r>
              <a:rPr lang="sk-SK" sz="1600" b="1" i="1" dirty="0"/>
              <a:t>sociálna rehabilitácia</a:t>
            </a:r>
            <a:r>
              <a:rPr lang="sk-SK" sz="1600" dirty="0"/>
              <a:t>,  prioritné  aktivity so zameraním na podporu samostatnosti, nezávislosti, sebestačnosti prijímateľa sociálnej služby, rozvojom a nácvikom zručností alebo aktivizovaním schopností bežných návykov pri sebaobsluhe, pri úkonoch starostlivosti o domácnosť a základných sociálnych aktivitách.</a:t>
            </a:r>
          </a:p>
        </p:txBody>
      </p:sp>
      <p:pic>
        <p:nvPicPr>
          <p:cNvPr id="8" name="Picture 4" descr="C:\Users\DSS Integra\Desktop\Dokumenty_16_06_2014\Projekty\Pohybový_prístroj_20_10_2014___schválené\Račáková_článok_dobrakrajina_február_2016\IMG_454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2180413"/>
            <a:ext cx="3251200" cy="24384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50" name="Picture 2" descr="C:\Users\RIADITEL\Desktop\Integra\FOTO\Fotogaléria\2014\Brigáda v SC\P60300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2276872"/>
            <a:ext cx="2735938" cy="205203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51" name="Picture 3" descr="C:\Users\RIADITEL\Desktop\Integra\FOTO\Fotogaléria\2014\Den blaznov internet\P10100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77" y="4077072"/>
            <a:ext cx="3967031" cy="2975274"/>
          </a:xfrm>
          <a:prstGeom prst="rect">
            <a:avLst/>
          </a:prstGeom>
          <a:noFill/>
          <a:effectLst>
            <a:softEdge rad="317500"/>
          </a:effectLst>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10" name="Picture 2" descr="C:\Users\DSS Integra\Desktop\Dokumenty_16_06_2014\Akcie_plány_realizácií\2015\Pracovití_klienti_od_16_04_2015\IMG_09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3248980"/>
            <a:ext cx="3240360" cy="243027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1" name="Picture 4" descr="C:\Users\DSS Integra\Desktop\Dokumenty_16_06_2014\Projekty\Pohybový_prístroj_20_10_2014___schválené\Račáková_článok_dobrakrajina_február_2016\IMG_4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29049">
            <a:off x="1" y="2064788"/>
            <a:ext cx="3825276" cy="28689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 name="Picture 2" descr="C:\Users\RIADITEL\Desktop\Integra\FOTO\Fotogaléria\2014\Brigáda v SC\P603004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10499">
            <a:off x="5779613" y="2064789"/>
            <a:ext cx="3408143" cy="255620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3" name="Picture 2" descr="C:\Users\DSS Integra\Desktop\Dokumenty_16_06_2014\Akcie_plány_realizácií\2015\Pracovití_klienti_od_16_04_2015\IMG_09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56214">
            <a:off x="2738218" y="3134311"/>
            <a:ext cx="3812522" cy="28593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410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8328"/>
            <a:ext cx="8229600" cy="786416"/>
          </a:xfrm>
        </p:spPr>
        <p:txBody>
          <a:bodyPr>
            <a:normAutofit/>
          </a:bodyPr>
          <a:lstStyle/>
          <a:p>
            <a:r>
              <a:rPr lang="sk-SK" sz="2400" dirty="0" smtClean="0">
                <a:latin typeface="Times New Roman" panose="02020603050405020304" pitchFamily="18" charset="0"/>
                <a:cs typeface="Times New Roman" panose="02020603050405020304" pitchFamily="18" charset="0"/>
              </a:rPr>
              <a:t>Terapie - pracovná terapia</a:t>
            </a:r>
            <a:endParaRPr lang="sk-SK" sz="2400" dirty="0">
              <a:latin typeface="Times New Roman" panose="02020603050405020304" pitchFamily="18" charset="0"/>
              <a:cs typeface="Times New Roman" panose="02020603050405020304" pitchFamily="18" charset="0"/>
            </a:endParaRPr>
          </a:p>
        </p:txBody>
      </p:sp>
      <p:sp>
        <p:nvSpPr>
          <p:cNvPr id="3" name="Obdélník 2"/>
          <p:cNvSpPr/>
          <p:nvPr/>
        </p:nvSpPr>
        <p:spPr>
          <a:xfrm>
            <a:off x="251520" y="1196752"/>
            <a:ext cx="8712968" cy="584775"/>
          </a:xfrm>
          <a:prstGeom prst="rect">
            <a:avLst/>
          </a:prstGeom>
        </p:spPr>
        <p:txBody>
          <a:bodyPr wrap="square">
            <a:spAutoFit/>
          </a:bodyPr>
          <a:lstStyle/>
          <a:p>
            <a:r>
              <a:rPr lang="sk-SK" sz="1600" i="1" dirty="0">
                <a:latin typeface="Times New Roman" panose="02020603050405020304" pitchFamily="18" charset="0"/>
                <a:cs typeface="Times New Roman" panose="02020603050405020304" pitchFamily="18" charset="0"/>
              </a:rPr>
              <a:t>pracovná terapia</a:t>
            </a:r>
            <a:r>
              <a:rPr lang="sk-SK" sz="1600" dirty="0">
                <a:latin typeface="Times New Roman" panose="02020603050405020304" pitchFamily="18" charset="0"/>
                <a:cs typeface="Times New Roman" panose="02020603050405020304" pitchFamily="18" charset="0"/>
              </a:rPr>
              <a:t> - cieľom je  primerane telesne i mentálne pracovať,  prebúdzať záujem, zlepšovať  schopnosť udržať aktívnu pozornosť, podľa záujmu klienta a náročnosti. </a:t>
            </a:r>
          </a:p>
        </p:txBody>
      </p:sp>
      <p:pic>
        <p:nvPicPr>
          <p:cNvPr id="7" name="Picture 4" descr="C:\Users\DSS Integra\Desktop\Dokumenty_16_06_2014\Foto_záloha_foťák_21_08_2015_a_14_03_2016\Záloha_k_21_08_2015\109___11\IMG_343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20868982">
            <a:off x="5710235" y="2056901"/>
            <a:ext cx="3218323" cy="231719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157529" y="4086522"/>
            <a:ext cx="2940228" cy="369332"/>
          </a:xfrm>
          <a:prstGeom prst="rect">
            <a:avLst/>
          </a:prstGeom>
          <a:noFill/>
        </p:spPr>
        <p:txBody>
          <a:bodyPr wrap="none" rtlCol="0">
            <a:spAutoFit/>
          </a:bodyPr>
          <a:lstStyle/>
          <a:p>
            <a:r>
              <a:rPr lang="sk-SK" b="1" dirty="0" smtClean="0">
                <a:solidFill>
                  <a:schemeClr val="bg1"/>
                </a:solidFill>
              </a:rPr>
              <a:t>Práca na hrnčiarskom kruhu</a:t>
            </a:r>
            <a:endParaRPr lang="sk-SK" b="1" dirty="0">
              <a:solidFill>
                <a:schemeClr val="bg1"/>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66872">
            <a:off x="5096163" y="3939472"/>
            <a:ext cx="3745848" cy="2809386"/>
          </a:xfrm>
          <a:prstGeom prst="rect">
            <a:avLst/>
          </a:prstGeom>
          <a:effectLst>
            <a:softEdge rad="317500"/>
          </a:effectLst>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9761">
            <a:off x="3034795" y="1911376"/>
            <a:ext cx="3146417" cy="2359812"/>
          </a:xfrm>
          <a:prstGeom prst="rect">
            <a:avLst/>
          </a:prstGeom>
          <a:effectLst>
            <a:softEdge rad="317500"/>
          </a:effectLst>
        </p:spPr>
      </p:pic>
      <p:sp>
        <p:nvSpPr>
          <p:cNvPr id="6" name="Obdélník 5"/>
          <p:cNvSpPr/>
          <p:nvPr/>
        </p:nvSpPr>
        <p:spPr>
          <a:xfrm>
            <a:off x="5625889" y="3258095"/>
            <a:ext cx="1550424" cy="369332"/>
          </a:xfrm>
          <a:prstGeom prst="rect">
            <a:avLst/>
          </a:prstGeom>
        </p:spPr>
        <p:txBody>
          <a:bodyPr wrap="none">
            <a:spAutoFit/>
          </a:bodyPr>
          <a:lstStyle/>
          <a:p>
            <a:r>
              <a:rPr lang="sk-SK" b="1" dirty="0">
                <a:solidFill>
                  <a:schemeClr val="bg1"/>
                </a:solidFill>
              </a:rPr>
              <a:t>Práca </a:t>
            </a:r>
            <a:r>
              <a:rPr lang="sk-SK" b="1" dirty="0" smtClean="0">
                <a:solidFill>
                  <a:schemeClr val="bg1"/>
                </a:solidFill>
              </a:rPr>
              <a:t>s hlinou</a:t>
            </a:r>
            <a:endParaRPr lang="sk-SK" b="1" dirty="0">
              <a:solidFill>
                <a:schemeClr val="bg1"/>
              </a:solidFill>
            </a:endParaRPr>
          </a:p>
        </p:txBody>
      </p:sp>
      <p:sp>
        <p:nvSpPr>
          <p:cNvPr id="8" name="Obdélník 7"/>
          <p:cNvSpPr/>
          <p:nvPr/>
        </p:nvSpPr>
        <p:spPr>
          <a:xfrm>
            <a:off x="6821816" y="6101144"/>
            <a:ext cx="1731564" cy="369332"/>
          </a:xfrm>
          <a:prstGeom prst="rect">
            <a:avLst/>
          </a:prstGeom>
        </p:spPr>
        <p:txBody>
          <a:bodyPr wrap="none">
            <a:spAutoFit/>
          </a:bodyPr>
          <a:lstStyle/>
          <a:p>
            <a:r>
              <a:rPr lang="sk-SK" b="1" dirty="0">
                <a:solidFill>
                  <a:schemeClr val="bg1"/>
                </a:solidFill>
              </a:rPr>
              <a:t>Práca </a:t>
            </a:r>
            <a:r>
              <a:rPr lang="sk-SK" b="1" dirty="0" smtClean="0">
                <a:solidFill>
                  <a:schemeClr val="bg1"/>
                </a:solidFill>
              </a:rPr>
              <a:t>v záhrade</a:t>
            </a:r>
            <a:endParaRPr lang="sk-SK" b="1" dirty="0">
              <a:solidFill>
                <a:schemeClr val="bg1"/>
              </a:solidFill>
            </a:endParaRPr>
          </a:p>
        </p:txBody>
      </p:sp>
      <p:pic>
        <p:nvPicPr>
          <p:cNvPr id="3074" name="Picture 2" descr="C:\Users\RIADITEL\Desktop\Integra\FOTO\Fotogaléria\2014\Haluškový deň\PB2501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91827">
            <a:off x="1496163" y="3917684"/>
            <a:ext cx="4022456" cy="301684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3" name="Obdélník 12"/>
          <p:cNvSpPr/>
          <p:nvPr/>
        </p:nvSpPr>
        <p:spPr>
          <a:xfrm>
            <a:off x="1699272" y="6379526"/>
            <a:ext cx="1880643" cy="369332"/>
          </a:xfrm>
          <a:prstGeom prst="rect">
            <a:avLst/>
          </a:prstGeom>
        </p:spPr>
        <p:txBody>
          <a:bodyPr wrap="none">
            <a:spAutoFit/>
          </a:bodyPr>
          <a:lstStyle/>
          <a:p>
            <a:r>
              <a:rPr lang="sk-SK" b="1" dirty="0" smtClean="0">
                <a:solidFill>
                  <a:schemeClr val="bg1"/>
                </a:solidFill>
              </a:rPr>
              <a:t>Príprava halušiek</a:t>
            </a:r>
            <a:endParaRPr lang="sk-SK" b="1" dirty="0">
              <a:solidFill>
                <a:schemeClr val="bg1"/>
              </a:solidFill>
            </a:endParaRPr>
          </a:p>
        </p:txBody>
      </p:sp>
      <p:pic>
        <p:nvPicPr>
          <p:cNvPr id="14" name="Picture 2" descr="C:\Users\DSS Integra\Desktop\Dokumenty_16_06_2014\Akcie_plány_realizácií\2015\Základy_práce_na_hrnčiarskom_kruhu_Plavecké_Podhradie_19_02_2015\foto\IMG_06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70694">
            <a:off x="74718" y="1832620"/>
            <a:ext cx="3580809" cy="268560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5" name="Obdélník 14"/>
          <p:cNvSpPr/>
          <p:nvPr/>
        </p:nvSpPr>
        <p:spPr>
          <a:xfrm>
            <a:off x="1528086" y="4012059"/>
            <a:ext cx="1653017" cy="369332"/>
          </a:xfrm>
          <a:prstGeom prst="rect">
            <a:avLst/>
          </a:prstGeom>
        </p:spPr>
        <p:txBody>
          <a:bodyPr wrap="none">
            <a:spAutoFit/>
          </a:bodyPr>
          <a:lstStyle/>
          <a:p>
            <a:r>
              <a:rPr lang="sk-SK" b="1" dirty="0" smtClean="0">
                <a:solidFill>
                  <a:schemeClr val="bg1"/>
                </a:solidFill>
              </a:rPr>
              <a:t>Práca na kruhu</a:t>
            </a:r>
            <a:endParaRPr lang="sk-SK" b="1" dirty="0">
              <a:solidFill>
                <a:schemeClr val="bg1"/>
              </a:solidFill>
            </a:endParaRPr>
          </a:p>
        </p:txBody>
      </p:sp>
    </p:spTree>
    <p:extLst>
      <p:ext uri="{BB962C8B-B14F-4D97-AF65-F5344CB8AC3E}">
        <p14:creationId xmlns:p14="http://schemas.microsoft.com/office/powerpoint/2010/main" val="3411882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338328"/>
            <a:ext cx="8229600" cy="786416"/>
          </a:xfrm>
        </p:spPr>
        <p:txBody>
          <a:bodyPr>
            <a:normAutofit/>
          </a:bodyPr>
          <a:lstStyle/>
          <a:p>
            <a:r>
              <a:rPr lang="sk-SK" sz="2400" dirty="0">
                <a:latin typeface="Times New Roman" panose="02020603050405020304" pitchFamily="18" charset="0"/>
                <a:cs typeface="Times New Roman" panose="02020603050405020304" pitchFamily="18" charset="0"/>
              </a:rPr>
              <a:t>Terapie </a:t>
            </a:r>
            <a:r>
              <a:rPr lang="sk-SK" sz="2400" dirty="0" smtClean="0">
                <a:latin typeface="Times New Roman" panose="02020603050405020304" pitchFamily="18" charset="0"/>
                <a:cs typeface="Times New Roman" panose="02020603050405020304" pitchFamily="18" charset="0"/>
              </a:rPr>
              <a:t>- </a:t>
            </a:r>
            <a:r>
              <a:rPr lang="sk-SK" sz="2400" dirty="0">
                <a:latin typeface="Times New Roman" panose="02020603050405020304" pitchFamily="18" charset="0"/>
                <a:cs typeface="Times New Roman" panose="02020603050405020304" pitchFamily="18" charset="0"/>
              </a:rPr>
              <a:t>rozvoj verbálnych a neverbálnych zručností </a:t>
            </a:r>
          </a:p>
        </p:txBody>
      </p:sp>
      <p:sp>
        <p:nvSpPr>
          <p:cNvPr id="6" name="Obdélník 5"/>
          <p:cNvSpPr/>
          <p:nvPr/>
        </p:nvSpPr>
        <p:spPr>
          <a:xfrm>
            <a:off x="538796" y="1375431"/>
            <a:ext cx="8208912" cy="584775"/>
          </a:xfrm>
          <a:prstGeom prst="rect">
            <a:avLst/>
          </a:prstGeom>
        </p:spPr>
        <p:txBody>
          <a:bodyPr wrap="square">
            <a:spAutoFit/>
          </a:bodyPr>
          <a:lstStyle/>
          <a:p>
            <a:r>
              <a:rPr lang="sk-SK" sz="1600" b="1" i="1" dirty="0">
                <a:latin typeface="Times New Roman" panose="02020603050405020304" pitchFamily="18" charset="0"/>
                <a:cs typeface="Times New Roman" panose="02020603050405020304" pitchFamily="18" charset="0"/>
              </a:rPr>
              <a:t>rozvoj verbálnych a neverbálnych zručností</a:t>
            </a:r>
            <a:r>
              <a:rPr lang="sk-SK" sz="1600" dirty="0">
                <a:latin typeface="Times New Roman" panose="02020603050405020304" pitchFamily="18" charset="0"/>
                <a:cs typeface="Times New Roman" panose="02020603050405020304" pitchFamily="18" charset="0"/>
              </a:rPr>
              <a:t> , porozumenie  verbálnej inštrukcie, rozvíjanie slovnej zásoby</a:t>
            </a:r>
            <a:r>
              <a:rPr lang="sk-SK" sz="1600" dirty="0" smtClean="0">
                <a:latin typeface="Times New Roman" panose="02020603050405020304" pitchFamily="18" charset="0"/>
                <a:cs typeface="Times New Roman" panose="02020603050405020304" pitchFamily="18" charset="0"/>
              </a:rPr>
              <a:t>, komunikácia</a:t>
            </a:r>
            <a:endParaRPr lang="sk-SK" sz="1600" dirty="0">
              <a:latin typeface="Times New Roman" panose="02020603050405020304" pitchFamily="18" charset="0"/>
              <a:cs typeface="Times New Roman" panose="02020603050405020304" pitchFamily="18" charset="0"/>
            </a:endParaRPr>
          </a:p>
        </p:txBody>
      </p:sp>
      <p:pic>
        <p:nvPicPr>
          <p:cNvPr id="7" name="Picture 4" descr="C:\Users\DSS Integra\Desktop\Dokumenty_16_06_2014\Foto_záloha_foťák_21_08_2015_a_14_03_2016\Záloha_k_21_08_2015\109___11\IMG_344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992" y="1772816"/>
            <a:ext cx="3837582" cy="288031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Picture 5" descr="C:\Users\DSS Integra\Desktop\Dokumenty_16_06_2014\Foto_záloha_foťák_21_08_2015_a_14_03_2016\Záloha_k_21_08_2015\109___11\IMG_34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3162" y="1821848"/>
            <a:ext cx="3775221" cy="283128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8419" y="3861048"/>
            <a:ext cx="3692985" cy="2769739"/>
          </a:xfrm>
          <a:prstGeom prst="rect">
            <a:avLst/>
          </a:prstGeom>
          <a:effectLst>
            <a:softEdge rad="317500"/>
          </a:effectLst>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3945451"/>
            <a:ext cx="3406918" cy="2555189"/>
          </a:xfrm>
          <a:prstGeom prst="rect">
            <a:avLst/>
          </a:prstGeom>
          <a:effectLst>
            <a:softEdge rad="317500"/>
          </a:effectLst>
        </p:spPr>
      </p:pic>
    </p:spTree>
    <p:extLst>
      <p:ext uri="{BB962C8B-B14F-4D97-AF65-F5344CB8AC3E}">
        <p14:creationId xmlns:p14="http://schemas.microsoft.com/office/powerpoint/2010/main" val="3308650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8328"/>
            <a:ext cx="8229600" cy="1074448"/>
          </a:xfrm>
        </p:spPr>
        <p:txBody>
          <a:bodyPr>
            <a:normAutofit/>
          </a:bodyPr>
          <a:lstStyle/>
          <a:p>
            <a:r>
              <a:rPr lang="sk-SK" sz="2400" smtClean="0">
                <a:latin typeface="Times New Roman" panose="02020603050405020304" pitchFamily="18" charset="0"/>
                <a:cs typeface="Times New Roman" panose="02020603050405020304" pitchFamily="18" charset="0"/>
              </a:rPr>
              <a:t>Terapie - snoezelen</a:t>
            </a:r>
            <a:endParaRPr lang="sk-SK" sz="2400" dirty="0"/>
          </a:p>
        </p:txBody>
      </p:sp>
      <p:pic>
        <p:nvPicPr>
          <p:cNvPr id="8195" name="Picture 3" descr="C:\Users\DSS Integra\Desktop\Dokumenty_16_06_2014\Akcie_plány_realizácií\2015\Rodičko_05_10_19_novembra_2015\Foto_október_2015\IMG_3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428" y="3789040"/>
            <a:ext cx="3570020" cy="2677515"/>
          </a:xfrm>
          <a:prstGeom prst="rect">
            <a:avLst/>
          </a:prstGeom>
          <a:noFill/>
          <a:ln>
            <a:solidFill>
              <a:srgbClr val="FF00FF"/>
            </a:solidFill>
          </a:ln>
          <a:effectLst>
            <a:glow rad="101600">
              <a:srgbClr val="FF00FF">
                <a:alpha val="60000"/>
              </a:srgbClr>
            </a:glow>
            <a:softEdge rad="317500"/>
          </a:effectLst>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
        <p:nvSpPr>
          <p:cNvPr id="3" name="Obdélník 2"/>
          <p:cNvSpPr/>
          <p:nvPr/>
        </p:nvSpPr>
        <p:spPr>
          <a:xfrm>
            <a:off x="539552" y="1772816"/>
            <a:ext cx="8280920" cy="923330"/>
          </a:xfrm>
          <a:prstGeom prst="rect">
            <a:avLst/>
          </a:prstGeom>
        </p:spPr>
        <p:txBody>
          <a:bodyPr wrap="square">
            <a:spAutoFit/>
          </a:bodyPr>
          <a:lstStyle/>
          <a:p>
            <a:r>
              <a:rPr lang="sk-SK" b="1" i="1" dirty="0" err="1"/>
              <a:t>Snoezelen</a:t>
            </a:r>
            <a:r>
              <a:rPr lang="sk-SK" i="1" dirty="0"/>
              <a:t> ako individuálna </a:t>
            </a:r>
            <a:r>
              <a:rPr lang="sk-SK" i="1" dirty="0" err="1"/>
              <a:t>multizmyslová</a:t>
            </a:r>
            <a:r>
              <a:rPr lang="sk-SK" i="1" dirty="0"/>
              <a:t> metóda </a:t>
            </a:r>
            <a:r>
              <a:rPr lang="sk-SK" dirty="0"/>
              <a:t> ktorej cieľmi sú relaxácia a uvoľnenie klientov, podpora vnímania a emocionality, rozvoj motoriky, kognitívnych schopností a komunikácie. </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1194">
            <a:off x="2635765" y="3328074"/>
            <a:ext cx="3405006" cy="2553755"/>
          </a:xfrm>
          <a:prstGeom prst="rect">
            <a:avLst/>
          </a:prstGeom>
          <a:ln>
            <a:solidFill>
              <a:schemeClr val="tx1"/>
            </a:solidFill>
          </a:ln>
          <a:effectLst>
            <a:glow rad="228600">
              <a:srgbClr val="FF00FF">
                <a:alpha val="40000"/>
              </a:srgbClr>
            </a:glow>
            <a:softEdge rad="317500"/>
          </a:effectLst>
        </p:spPr>
      </p:pic>
      <p:sp>
        <p:nvSpPr>
          <p:cNvPr id="5" name="AutoShape 2" descr="mailbox://C:/Users/RIADITEL/AppData/Roaming/Thunderbird/Profiles/433gkbnq.default/Mail/imap.dssintegra.sk/Inbox?number=3691729018&amp;part=1.2.2&amp;filename=khkidjhpabhamlm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6" name="AutoShape 4" descr="mailbox://C:/Users/RIADITEL/AppData/Roaming/Thunderbird/Profiles/433gkbnq.default/Mail/imap.dssintegra.sk/Inbox?number=3691729018&amp;part=1.2.2&amp;filename=khkidjhpabhamlmo.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7" name="AutoShape 6" descr="mailbox://C:/Users/RIADITEL/AppData/Roaming/Thunderbird/Profiles/433gkbnq.default/Mail/imap.dssintegra.sk/Inbox?number=3691729018&amp;part=1.2.2&amp;filename=khkidjhpabhamlmo.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1031" name="Picture 7" descr="C:\Users\RIADITEL\Desktop\khkidjhpabhamlm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948680"/>
            <a:ext cx="3312368" cy="2484276"/>
          </a:xfrm>
          <a:prstGeom prst="rect">
            <a:avLst/>
          </a:prstGeom>
          <a:noFill/>
          <a:ln>
            <a:solidFill>
              <a:srgbClr val="FF00FF"/>
            </a:solidFill>
          </a:ln>
          <a:effectLst>
            <a:glow rad="228600">
              <a:srgbClr val="FF00FF">
                <a:alpha val="40000"/>
              </a:srgbClr>
            </a:glow>
            <a:softEdge rad="317500"/>
          </a:effectLst>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4" name="Picture 2" descr="C:\Users\DSS Integra\Desktop\Dokumenty_16_06_2014\Akcie_plány_realizácií\2015\Rodičko_05_10_19_novembra_2015\Foto_november_2015\IMG_3452.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60374" y="2380744"/>
            <a:ext cx="2815482" cy="3753976"/>
          </a:xfrm>
          <a:prstGeom prst="rect">
            <a:avLst/>
          </a:prstGeom>
          <a:noFill/>
          <a:ln>
            <a:solidFill>
              <a:srgbClr val="FF00FF"/>
            </a:solidFill>
          </a:ln>
          <a:effectLst>
            <a:glow rad="228600">
              <a:srgbClr val="FF00FF">
                <a:alpha val="40000"/>
              </a:srgbClr>
            </a:glow>
            <a:outerShdw blurRad="622300" dist="1435100" dir="11580000" algn="ctr" rotWithShape="0">
              <a:schemeClr val="accent1">
                <a:alpha val="50000"/>
              </a:schemeClr>
            </a:outerShdw>
            <a:softEdge rad="317500"/>
          </a:effectLst>
          <a:scene3d>
            <a:camera prst="isometricOffAxis1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7852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DSS Integra\Desktop\Dokumenty_16_06_2014\Foto_záloha_foťák_21_08_2015_a_14_03_2016\Záloha_k_21_08_2015\108___10\IMG_329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613666"/>
            <a:ext cx="3744416" cy="2808312"/>
          </a:xfrm>
          <a:prstGeom prst="rect">
            <a:avLst/>
          </a:prstGeom>
          <a:noFill/>
          <a:ln>
            <a:solidFill>
              <a:srgbClr val="000000"/>
            </a:solidFill>
          </a:ln>
          <a:effectLst>
            <a:glow rad="228600">
              <a:schemeClr val="accent2">
                <a:satMod val="175000"/>
                <a:alpha val="40000"/>
              </a:schemeClr>
            </a:glow>
            <a:softEdge rad="317500"/>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a:bodyPr>
          <a:lstStyle/>
          <a:p>
            <a:r>
              <a:rPr lang="sk-SK" sz="2800" dirty="0">
                <a:latin typeface="Times New Roman" panose="02020603050405020304" pitchFamily="18" charset="0"/>
                <a:cs typeface="Times New Roman" panose="02020603050405020304" pitchFamily="18" charset="0"/>
              </a:rPr>
              <a:t>Terapie -</a:t>
            </a:r>
            <a:r>
              <a:rPr lang="sk-SK" sz="2800" dirty="0" smtClean="0">
                <a:latin typeface="Times New Roman" panose="02020603050405020304" pitchFamily="18" charset="0"/>
                <a:cs typeface="Times New Roman" panose="02020603050405020304" pitchFamily="18" charset="0"/>
              </a:rPr>
              <a:t> psychoterapia</a:t>
            </a:r>
            <a:endParaRPr lang="sk-SK" sz="2800" dirty="0">
              <a:latin typeface="Times New Roman" panose="02020603050405020304" pitchFamily="18" charset="0"/>
              <a:cs typeface="Times New Roman" panose="02020603050405020304" pitchFamily="18" charset="0"/>
            </a:endParaRPr>
          </a:p>
        </p:txBody>
      </p:sp>
      <p:pic>
        <p:nvPicPr>
          <p:cNvPr id="13315" name="Picture 3" descr="C:\Users\DSS Integra\Desktop\Dokumenty_16_06_2014\Foto_záloha_foťák_21_08_2015_a_14_03_2016\Záloha_k_21_08_2015\108___10\IMG_33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610470"/>
            <a:ext cx="3779843" cy="2834754"/>
          </a:xfrm>
          <a:prstGeom prst="rect">
            <a:avLst/>
          </a:prstGeom>
          <a:noFill/>
          <a:ln>
            <a:solidFill>
              <a:srgbClr val="000000"/>
            </a:solidFill>
          </a:ln>
          <a:effectLst>
            <a:glow rad="228600">
              <a:schemeClr val="accent2">
                <a:satMod val="175000"/>
                <a:alpha val="40000"/>
              </a:schemeClr>
            </a:glow>
            <a:softEdge rad="317500"/>
          </a:effectLst>
          <a:extLst>
            <a:ext uri="{909E8E84-426E-40DD-AFC4-6F175D3DCCD1}">
              <a14:hiddenFill xmlns:a14="http://schemas.microsoft.com/office/drawing/2010/main">
                <a:solidFill>
                  <a:srgbClr val="FFFFFF"/>
                </a:solidFill>
              </a14:hiddenFill>
            </a:ext>
          </a:extLst>
        </p:spPr>
      </p:pic>
      <p:sp>
        <p:nvSpPr>
          <p:cNvPr id="3" name="Obdélník 2"/>
          <p:cNvSpPr/>
          <p:nvPr/>
        </p:nvSpPr>
        <p:spPr>
          <a:xfrm>
            <a:off x="323528" y="1582341"/>
            <a:ext cx="8568952" cy="1815882"/>
          </a:xfrm>
          <a:prstGeom prst="rect">
            <a:avLst/>
          </a:prstGeom>
          <a:effectLst>
            <a:glow rad="228600">
              <a:schemeClr val="accent2">
                <a:satMod val="175000"/>
                <a:alpha val="40000"/>
              </a:schemeClr>
            </a:glow>
          </a:effectLst>
        </p:spPr>
        <p:txBody>
          <a:bodyPr wrap="square">
            <a:spAutoFit/>
          </a:bodyPr>
          <a:lstStyle/>
          <a:p>
            <a:r>
              <a:rPr lang="sk-SK" sz="1600" b="1" i="1" dirty="0" smtClean="0">
                <a:latin typeface="Times New Roman" panose="02020603050405020304" pitchFamily="18" charset="0"/>
                <a:cs typeface="Times New Roman" panose="02020603050405020304" pitchFamily="18" charset="0"/>
              </a:rPr>
              <a:t>psychologická </a:t>
            </a:r>
            <a:r>
              <a:rPr lang="sk-SK" sz="1600" b="1" i="1" dirty="0">
                <a:latin typeface="Times New Roman" panose="02020603050405020304" pitchFamily="18" charset="0"/>
                <a:cs typeface="Times New Roman" panose="02020603050405020304" pitchFamily="18" charset="0"/>
              </a:rPr>
              <a:t>terapia</a:t>
            </a:r>
            <a:r>
              <a:rPr lang="sk-SK" sz="1600" b="1" dirty="0">
                <a:latin typeface="Times New Roman" panose="02020603050405020304" pitchFamily="18" charset="0"/>
                <a:cs typeface="Times New Roman" panose="02020603050405020304" pitchFamily="18" charset="0"/>
              </a:rPr>
              <a:t> </a:t>
            </a:r>
            <a:endParaRPr lang="sk-SK" sz="1600" b="1" dirty="0" smtClean="0">
              <a:latin typeface="Times New Roman" panose="02020603050405020304" pitchFamily="18" charset="0"/>
              <a:cs typeface="Times New Roman" panose="02020603050405020304" pitchFamily="18" charset="0"/>
            </a:endParaRPr>
          </a:p>
          <a:p>
            <a:pPr marL="285750" indent="-285750">
              <a:buFontTx/>
              <a:buChar char="-"/>
            </a:pPr>
            <a:r>
              <a:rPr lang="sk-SK" sz="1600" dirty="0" smtClean="0">
                <a:latin typeface="Times New Roman" panose="02020603050405020304" pitchFamily="18" charset="0"/>
                <a:cs typeface="Times New Roman" panose="02020603050405020304" pitchFamily="18" charset="0"/>
              </a:rPr>
              <a:t>zmyslová </a:t>
            </a:r>
            <a:r>
              <a:rPr lang="sk-SK" sz="1600" dirty="0">
                <a:latin typeface="Times New Roman" panose="02020603050405020304" pitchFamily="18" charset="0"/>
                <a:cs typeface="Times New Roman" panose="02020603050405020304" pitchFamily="18" charset="0"/>
              </a:rPr>
              <a:t>stimulácia pomocou vizuálnych, </a:t>
            </a:r>
            <a:r>
              <a:rPr lang="sk-SK" sz="1600" dirty="0" err="1">
                <a:latin typeface="Times New Roman" panose="02020603050405020304" pitchFamily="18" charset="0"/>
                <a:cs typeface="Times New Roman" panose="02020603050405020304" pitchFamily="18" charset="0"/>
              </a:rPr>
              <a:t>taktilných</a:t>
            </a:r>
            <a:r>
              <a:rPr lang="sk-SK" sz="1600" dirty="0">
                <a:latin typeface="Times New Roman" panose="02020603050405020304" pitchFamily="18" charset="0"/>
                <a:cs typeface="Times New Roman" panose="02020603050405020304" pitchFamily="18" charset="0"/>
              </a:rPr>
              <a:t> a zvukových </a:t>
            </a:r>
            <a:r>
              <a:rPr lang="sk-SK" sz="1600" dirty="0" smtClean="0">
                <a:latin typeface="Times New Roman" panose="02020603050405020304" pitchFamily="18" charset="0"/>
                <a:cs typeface="Times New Roman" panose="02020603050405020304" pitchFamily="18" charset="0"/>
              </a:rPr>
              <a:t>podnetov;</a:t>
            </a:r>
          </a:p>
          <a:p>
            <a:pPr marL="285750" indent="-285750">
              <a:buFontTx/>
              <a:buChar char="-"/>
            </a:pPr>
            <a:r>
              <a:rPr lang="sk-SK" sz="1600" dirty="0" smtClean="0">
                <a:latin typeface="Times New Roman" panose="02020603050405020304" pitchFamily="18" charset="0"/>
                <a:cs typeface="Times New Roman" panose="02020603050405020304" pitchFamily="18" charset="0"/>
              </a:rPr>
              <a:t>podpora </a:t>
            </a:r>
            <a:r>
              <a:rPr lang="sk-SK" sz="1600" dirty="0">
                <a:latin typeface="Times New Roman" panose="02020603050405020304" pitchFamily="18" charset="0"/>
                <a:cs typeface="Times New Roman" panose="02020603050405020304" pitchFamily="18" charset="0"/>
              </a:rPr>
              <a:t>aktivity a spontánneho </a:t>
            </a:r>
            <a:r>
              <a:rPr lang="sk-SK" sz="1600" dirty="0" smtClean="0">
                <a:latin typeface="Times New Roman" panose="02020603050405020304" pitchFamily="18" charset="0"/>
                <a:cs typeface="Times New Roman" panose="02020603050405020304" pitchFamily="18" charset="0"/>
              </a:rPr>
              <a:t>prejavu;</a:t>
            </a:r>
          </a:p>
          <a:p>
            <a:pPr marL="285750" indent="-285750">
              <a:buFontTx/>
              <a:buChar char="-"/>
            </a:pPr>
            <a:r>
              <a:rPr lang="sk-SK" sz="1600" dirty="0" smtClean="0">
                <a:latin typeface="Times New Roman" panose="02020603050405020304" pitchFamily="18" charset="0"/>
                <a:cs typeface="Times New Roman" panose="02020603050405020304" pitchFamily="18" charset="0"/>
              </a:rPr>
              <a:t>odbúranie </a:t>
            </a:r>
            <a:r>
              <a:rPr lang="sk-SK" sz="1600" dirty="0">
                <a:latin typeface="Times New Roman" panose="02020603050405020304" pitchFamily="18" charset="0"/>
                <a:cs typeface="Times New Roman" panose="02020603050405020304" pitchFamily="18" charset="0"/>
              </a:rPr>
              <a:t>napätia a agresie, </a:t>
            </a:r>
            <a:endParaRPr lang="sk-SK" sz="1600" dirty="0" smtClean="0">
              <a:latin typeface="Times New Roman" panose="02020603050405020304" pitchFamily="18" charset="0"/>
              <a:cs typeface="Times New Roman" panose="02020603050405020304" pitchFamily="18" charset="0"/>
            </a:endParaRPr>
          </a:p>
          <a:p>
            <a:pPr marL="285750" indent="-285750">
              <a:buFontTx/>
              <a:buChar char="-"/>
            </a:pPr>
            <a:r>
              <a:rPr lang="sk-SK" sz="1600" dirty="0" smtClean="0">
                <a:latin typeface="Times New Roman" panose="02020603050405020304" pitchFamily="18" charset="0"/>
                <a:cs typeface="Times New Roman" panose="02020603050405020304" pitchFamily="18" charset="0"/>
              </a:rPr>
              <a:t>rozvoj </a:t>
            </a:r>
            <a:r>
              <a:rPr lang="sk-SK" sz="1600" dirty="0">
                <a:latin typeface="Times New Roman" panose="02020603050405020304" pitchFamily="18" charset="0"/>
                <a:cs typeface="Times New Roman" panose="02020603050405020304" pitchFamily="18" charset="0"/>
              </a:rPr>
              <a:t>empatie, emočné sebavyjadrenie,  sebapoznávanie </a:t>
            </a:r>
            <a:endParaRPr lang="sk-SK" sz="1600" dirty="0" smtClean="0">
              <a:latin typeface="Times New Roman" panose="02020603050405020304" pitchFamily="18" charset="0"/>
              <a:cs typeface="Times New Roman" panose="02020603050405020304" pitchFamily="18" charset="0"/>
            </a:endParaRPr>
          </a:p>
          <a:p>
            <a:pPr marL="285750" indent="-285750">
              <a:buFontTx/>
              <a:buChar char="-"/>
            </a:pPr>
            <a:r>
              <a:rPr lang="sk-SK" sz="1600" dirty="0" smtClean="0">
                <a:latin typeface="Times New Roman" panose="02020603050405020304" pitchFamily="18" charset="0"/>
                <a:cs typeface="Times New Roman" panose="02020603050405020304" pitchFamily="18" charset="0"/>
              </a:rPr>
              <a:t>poznávanie </a:t>
            </a:r>
            <a:r>
              <a:rPr lang="sk-SK" sz="1600" dirty="0">
                <a:latin typeface="Times New Roman" panose="02020603050405020304" pitchFamily="18" charset="0"/>
                <a:cs typeface="Times New Roman" panose="02020603050405020304" pitchFamily="18" charset="0"/>
              </a:rPr>
              <a:t>a uvedomovanie si potrieb druhých, </a:t>
            </a:r>
            <a:endParaRPr lang="sk-SK" sz="1600" dirty="0" smtClean="0">
              <a:latin typeface="Times New Roman" panose="02020603050405020304" pitchFamily="18" charset="0"/>
              <a:cs typeface="Times New Roman" panose="02020603050405020304" pitchFamily="18" charset="0"/>
            </a:endParaRPr>
          </a:p>
          <a:p>
            <a:pPr marL="285750" indent="-285750">
              <a:buFontTx/>
              <a:buChar char="-"/>
            </a:pPr>
            <a:r>
              <a:rPr lang="sk-SK" sz="1600" dirty="0" smtClean="0">
                <a:latin typeface="Times New Roman" panose="02020603050405020304" pitchFamily="18" charset="0"/>
                <a:cs typeface="Times New Roman" panose="02020603050405020304" pitchFamily="18" charset="0"/>
              </a:rPr>
              <a:t>rozvoj </a:t>
            </a:r>
            <a:r>
              <a:rPr lang="sk-SK" sz="1600" dirty="0">
                <a:latin typeface="Times New Roman" panose="02020603050405020304" pitchFamily="18" charset="0"/>
                <a:cs typeface="Times New Roman" panose="02020603050405020304" pitchFamily="18" charset="0"/>
              </a:rPr>
              <a:t>kooperácie s ostatnými klientmi. </a:t>
            </a:r>
          </a:p>
        </p:txBody>
      </p:sp>
    </p:spTree>
    <p:extLst>
      <p:ext uri="{BB962C8B-B14F-4D97-AF65-F5344CB8AC3E}">
        <p14:creationId xmlns:p14="http://schemas.microsoft.com/office/powerpoint/2010/main" val="40179729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sk-SK" sz="2800" dirty="0">
                <a:latin typeface="Times New Roman" panose="02020603050405020304" pitchFamily="18" charset="0"/>
                <a:cs typeface="Times New Roman" panose="02020603050405020304" pitchFamily="18" charset="0"/>
              </a:rPr>
              <a:t>Terapie </a:t>
            </a:r>
            <a:r>
              <a:rPr lang="sk-SK" sz="2800" dirty="0" smtClean="0">
                <a:latin typeface="Times New Roman" panose="02020603050405020304" pitchFamily="18" charset="0"/>
                <a:cs typeface="Times New Roman" panose="02020603050405020304" pitchFamily="18" charset="0"/>
              </a:rPr>
              <a:t>– krízová intervencia</a:t>
            </a:r>
            <a:endParaRPr lang="sk-SK" sz="2800" dirty="0"/>
          </a:p>
        </p:txBody>
      </p:sp>
      <p:sp>
        <p:nvSpPr>
          <p:cNvPr id="4" name="Obdélník 3"/>
          <p:cNvSpPr/>
          <p:nvPr/>
        </p:nvSpPr>
        <p:spPr>
          <a:xfrm>
            <a:off x="755576" y="2348880"/>
            <a:ext cx="6390456" cy="338554"/>
          </a:xfrm>
          <a:prstGeom prst="rect">
            <a:avLst/>
          </a:prstGeom>
        </p:spPr>
        <p:txBody>
          <a:bodyPr wrap="square">
            <a:spAutoFit/>
          </a:bodyPr>
          <a:lstStyle/>
          <a:p>
            <a:r>
              <a:rPr lang="sk-SK" sz="1600" i="1" dirty="0">
                <a:latin typeface="Times New Roman" panose="02020603050405020304" pitchFamily="18" charset="0"/>
                <a:cs typeface="Times New Roman" panose="02020603050405020304" pitchFamily="18" charset="0"/>
              </a:rPr>
              <a:t>Krízová </a:t>
            </a:r>
            <a:r>
              <a:rPr lang="sk-SK" sz="1600" i="1" dirty="0" smtClean="0">
                <a:latin typeface="Times New Roman" panose="02020603050405020304" pitchFamily="18" charset="0"/>
                <a:cs typeface="Times New Roman" panose="02020603050405020304" pitchFamily="18" charset="0"/>
              </a:rPr>
              <a:t>intervencia </a:t>
            </a:r>
            <a:r>
              <a:rPr lang="sk-SK" sz="1600" i="1" dirty="0">
                <a:latin typeface="Times New Roman" panose="02020603050405020304" pitchFamily="18" charset="0"/>
                <a:cs typeface="Times New Roman" panose="02020603050405020304" pitchFamily="18" charset="0"/>
              </a:rPr>
              <a:t>predchádza</a:t>
            </a:r>
            <a:r>
              <a:rPr lang="sk-SK" sz="1600" dirty="0">
                <a:latin typeface="Times New Roman" panose="02020603050405020304" pitchFamily="18" charset="0"/>
                <a:cs typeface="Times New Roman" panose="02020603050405020304" pitchFamily="18" charset="0"/>
              </a:rPr>
              <a:t> krízovým situáciám. </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128" y="2996952"/>
            <a:ext cx="3251200" cy="2438400"/>
          </a:xfrm>
          <a:prstGeom prst="rect">
            <a:avLst/>
          </a:prstGeom>
          <a:effectLst>
            <a:glow rad="1219200">
              <a:schemeClr val="tx2">
                <a:lumMod val="60000"/>
                <a:lumOff val="40000"/>
                <a:alpha val="69000"/>
              </a:schemeClr>
            </a:glow>
            <a:softEdge rad="381000"/>
          </a:effectLst>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356992"/>
            <a:ext cx="3251200" cy="2438400"/>
          </a:xfrm>
          <a:prstGeom prst="rect">
            <a:avLst/>
          </a:prstGeom>
          <a:effectLst>
            <a:glow rad="1231900">
              <a:srgbClr val="0070C0">
                <a:alpha val="67000"/>
              </a:srgbClr>
            </a:glow>
            <a:softEdge rad="304800"/>
          </a:effectLst>
        </p:spPr>
      </p:pic>
    </p:spTree>
    <p:extLst>
      <p:ext uri="{BB962C8B-B14F-4D97-AF65-F5344CB8AC3E}">
        <p14:creationId xmlns:p14="http://schemas.microsoft.com/office/powerpoint/2010/main" val="17628672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sk-SK" sz="2400" dirty="0">
                <a:latin typeface="Times New Roman" panose="02020603050405020304" pitchFamily="18" charset="0"/>
                <a:cs typeface="Times New Roman" panose="02020603050405020304" pitchFamily="18" charset="0"/>
              </a:rPr>
              <a:t>Terapie </a:t>
            </a:r>
            <a:r>
              <a:rPr lang="sk-SK" sz="2400" dirty="0" smtClean="0">
                <a:latin typeface="Times New Roman" panose="02020603050405020304" pitchFamily="18" charset="0"/>
                <a:cs typeface="Times New Roman" panose="02020603050405020304" pitchFamily="18" charset="0"/>
              </a:rPr>
              <a:t>– aktivity na relaxáciu a voľný čas </a:t>
            </a:r>
            <a:endParaRPr lang="sk-SK" sz="2400" dirty="0"/>
          </a:p>
        </p:txBody>
      </p:sp>
      <p:sp>
        <p:nvSpPr>
          <p:cNvPr id="4" name="Obdélník 3"/>
          <p:cNvSpPr/>
          <p:nvPr/>
        </p:nvSpPr>
        <p:spPr>
          <a:xfrm>
            <a:off x="260194" y="1628800"/>
            <a:ext cx="8568952" cy="1323439"/>
          </a:xfrm>
          <a:prstGeom prst="rect">
            <a:avLst/>
          </a:prstGeom>
        </p:spPr>
        <p:txBody>
          <a:bodyPr wrap="square">
            <a:spAutoFit/>
          </a:bodyPr>
          <a:lstStyle/>
          <a:p>
            <a:r>
              <a:rPr lang="sk-SK" sz="1600" b="1" i="1" dirty="0">
                <a:latin typeface="Times New Roman" panose="02020603050405020304" pitchFamily="18" charset="0"/>
                <a:cs typeface="Times New Roman" panose="02020603050405020304" pitchFamily="18" charset="0"/>
              </a:rPr>
              <a:t>aktivity na relaxáciu a voľný čas</a:t>
            </a:r>
            <a:r>
              <a:rPr lang="sk-SK" sz="1600" b="1" dirty="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  sa realizujú  na podporu našich klientov, formou komunít, prácou s počítačom, písanie, čítanie, hudobné chvíľky, realizácia IP – individuálne, písanie denníkov, práca s hlinou, kultúrne a spoločenské aktivity, záujmová činnosť, dramatický krúžok, keramický krúžok, </a:t>
            </a:r>
            <a:r>
              <a:rPr lang="sk-SK" sz="1600" dirty="0" err="1">
                <a:latin typeface="Times New Roman" panose="02020603050405020304" pitchFamily="18" charset="0"/>
                <a:cs typeface="Times New Roman" panose="02020603050405020304" pitchFamily="18" charset="0"/>
              </a:rPr>
              <a:t>ergoterapia</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muzikoterapia</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snoezelen</a:t>
            </a:r>
            <a:r>
              <a:rPr lang="sk-SK" sz="1600" dirty="0">
                <a:latin typeface="Times New Roman" panose="02020603050405020304" pitchFamily="18" charset="0"/>
                <a:cs typeface="Times New Roman" panose="02020603050405020304" pitchFamily="18" charset="0"/>
              </a:rPr>
              <a:t>, kultúrne a spoločenské podujatia, športové aktivity, duchovné a relaxačné aktivity.</a:t>
            </a:r>
          </a:p>
        </p:txBody>
      </p:sp>
      <p:pic>
        <p:nvPicPr>
          <p:cNvPr id="5" name="Picture 3" descr="C:\Users\DSS Integra\Desktop\Dokumenty_16_06_2014\Akcie_plány_realizácií\2015\Bibiana_Na_krídlach_a_krídelkách_04_a_10_03_2015\Foto_Bibiana_04_a_10_03_2015\IMG_067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20774904">
            <a:off x="-95532" y="3307528"/>
            <a:ext cx="4023774" cy="3017831"/>
          </a:xfrm>
          <a:prstGeom prst="rect">
            <a:avLst/>
          </a:prstGeom>
          <a:noFill/>
          <a:ln>
            <a:solidFill>
              <a:srgbClr val="000000"/>
            </a:solidFill>
          </a:ln>
          <a:effectLst>
            <a:softEdge rad="317500"/>
          </a:effectLst>
          <a:extLst>
            <a:ext uri="{909E8E84-426E-40DD-AFC4-6F175D3DCCD1}">
              <a14:hiddenFill xmlns:a14="http://schemas.microsoft.com/office/drawing/2010/main">
                <a:solidFill>
                  <a:srgbClr val="FFFFFF"/>
                </a:solidFill>
              </a14:hiddenFill>
            </a:ext>
          </a:extLst>
        </p:spPr>
      </p:pic>
      <p:pic>
        <p:nvPicPr>
          <p:cNvPr id="6" name="Picture 2" descr="C:\Users\DSS Integra\Desktop\Dokumenty_16_06_2014\Foto_záloha_foťák_21_08_2015_a_14_03_2016\Záloha_k_21_08_2015\101___03\IMG_07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4722">
            <a:off x="5250014" y="2439759"/>
            <a:ext cx="3893986" cy="3127415"/>
          </a:xfrm>
          <a:prstGeom prst="rect">
            <a:avLst/>
          </a:prstGeom>
          <a:noFill/>
          <a:ln>
            <a:solidFill>
              <a:srgbClr val="000000"/>
            </a:solidFill>
          </a:ln>
          <a:effectLst>
            <a:softEdge rad="317500"/>
          </a:effectLst>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11560" y="3818800"/>
            <a:ext cx="920445" cy="369332"/>
          </a:xfrm>
          <a:prstGeom prst="rect">
            <a:avLst/>
          </a:prstGeom>
          <a:noFill/>
        </p:spPr>
        <p:txBody>
          <a:bodyPr wrap="none" rtlCol="0">
            <a:spAutoFit/>
          </a:bodyPr>
          <a:lstStyle/>
          <a:p>
            <a:r>
              <a:rPr lang="sk-SK" b="1" dirty="0" err="1" smtClean="0">
                <a:solidFill>
                  <a:schemeClr val="bg1"/>
                </a:solidFill>
              </a:rPr>
              <a:t>Bibiana</a:t>
            </a:r>
            <a:endParaRPr lang="sk-SK" b="1" dirty="0">
              <a:solidFill>
                <a:schemeClr val="bg1"/>
              </a:solidFill>
            </a:endParaRPr>
          </a:p>
        </p:txBody>
      </p:sp>
      <p:sp>
        <p:nvSpPr>
          <p:cNvPr id="8" name="TextovéPole 7"/>
          <p:cNvSpPr txBox="1"/>
          <p:nvPr/>
        </p:nvSpPr>
        <p:spPr>
          <a:xfrm>
            <a:off x="6445294" y="5013176"/>
            <a:ext cx="1776192" cy="369332"/>
          </a:xfrm>
          <a:prstGeom prst="rect">
            <a:avLst/>
          </a:prstGeom>
          <a:noFill/>
        </p:spPr>
        <p:txBody>
          <a:bodyPr wrap="none" rtlCol="0">
            <a:spAutoFit/>
          </a:bodyPr>
          <a:lstStyle/>
          <a:p>
            <a:r>
              <a:rPr lang="sk-SK" b="1" dirty="0" smtClean="0">
                <a:solidFill>
                  <a:schemeClr val="bg1"/>
                </a:solidFill>
              </a:rPr>
              <a:t>Výstava </a:t>
            </a:r>
            <a:r>
              <a:rPr lang="sk-SK" b="1" dirty="0" err="1" smtClean="0">
                <a:solidFill>
                  <a:schemeClr val="bg1"/>
                </a:solidFill>
              </a:rPr>
              <a:t>Incheba</a:t>
            </a:r>
            <a:endParaRPr lang="sk-SK" b="1" dirty="0">
              <a:solidFill>
                <a:schemeClr val="bg1"/>
              </a:solidFill>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3789041"/>
            <a:ext cx="3400782" cy="3005078"/>
          </a:xfrm>
          <a:prstGeom prst="rect">
            <a:avLst/>
          </a:prstGeom>
          <a:ln>
            <a:solidFill>
              <a:srgbClr val="000000"/>
            </a:solidFill>
          </a:ln>
          <a:effectLst>
            <a:softEdge rad="127000"/>
          </a:effectLst>
        </p:spPr>
      </p:pic>
    </p:spTree>
    <p:extLst>
      <p:ext uri="{BB962C8B-B14F-4D97-AF65-F5344CB8AC3E}">
        <p14:creationId xmlns:p14="http://schemas.microsoft.com/office/powerpoint/2010/main" val="2965287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SS Integra\Desktop\Dokumenty_16_06_2014\Foto_záloha_foťák_21_08_2015_a_14_03_2016\Záloha_k_21_08_2015\112___02\IMG_467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21088588">
            <a:off x="2829753" y="2111065"/>
            <a:ext cx="3171269" cy="237845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338328"/>
            <a:ext cx="8229600" cy="1146456"/>
          </a:xfrm>
        </p:spPr>
        <p:txBody>
          <a:bodyPr>
            <a:normAutofit/>
          </a:bodyPr>
          <a:lstStyle/>
          <a:p>
            <a:r>
              <a:rPr lang="sk-SK" sz="2400" b="1" dirty="0">
                <a:latin typeface="Times New Roman" panose="02020603050405020304" pitchFamily="18" charset="0"/>
                <a:cs typeface="Times New Roman" panose="02020603050405020304" pitchFamily="18" charset="0"/>
              </a:rPr>
              <a:t>Základné piliere poskytovaných služieb </a:t>
            </a:r>
            <a:br>
              <a:rPr lang="sk-SK" sz="2400" b="1" dirty="0">
                <a:latin typeface="Times New Roman" panose="02020603050405020304" pitchFamily="18" charset="0"/>
                <a:cs typeface="Times New Roman" panose="02020603050405020304" pitchFamily="18" charset="0"/>
              </a:rPr>
            </a:br>
            <a:r>
              <a:rPr lang="sk-SK" sz="2400" b="1" dirty="0">
                <a:latin typeface="Times New Roman" panose="02020603050405020304" pitchFamily="18" charset="0"/>
                <a:cs typeface="Times New Roman" panose="02020603050405020304" pitchFamily="18" charset="0"/>
              </a:rPr>
              <a:t>v domove sociálnych </a:t>
            </a:r>
            <a:r>
              <a:rPr lang="sk-SK" sz="2400" b="1" dirty="0" smtClean="0">
                <a:latin typeface="Times New Roman" panose="02020603050405020304" pitchFamily="18" charset="0"/>
                <a:cs typeface="Times New Roman" panose="02020603050405020304" pitchFamily="18" charset="0"/>
              </a:rPr>
              <a:t>služieb</a:t>
            </a:r>
            <a:endParaRPr lang="sk-SK" sz="2400" dirty="0"/>
          </a:p>
        </p:txBody>
      </p:sp>
      <p:pic>
        <p:nvPicPr>
          <p:cNvPr id="10243" name="Picture 3" descr="C:\Users\DSS Integra\Desktop\Dokumenty_16_06_2014\Foto_záloha_foťák_21_08_2015_a_14_03_2016\Záloha_k_21_08_2015\102___04\IMG_11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88588">
            <a:off x="3067729" y="4272202"/>
            <a:ext cx="3239166" cy="24292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Obdélník 2"/>
          <p:cNvSpPr/>
          <p:nvPr/>
        </p:nvSpPr>
        <p:spPr>
          <a:xfrm>
            <a:off x="770257" y="1866890"/>
            <a:ext cx="8352928" cy="338554"/>
          </a:xfrm>
          <a:prstGeom prst="rect">
            <a:avLst/>
          </a:prstGeom>
        </p:spPr>
        <p:txBody>
          <a:bodyPr wrap="square">
            <a:spAutoFit/>
          </a:bodyPr>
          <a:lstStyle/>
          <a:p>
            <a:r>
              <a:rPr lang="sk-SK" sz="1600" dirty="0">
                <a:latin typeface="Times New Roman" panose="02020603050405020304" pitchFamily="18" charset="0"/>
                <a:cs typeface="Times New Roman" panose="02020603050405020304" pitchFamily="18" charset="0"/>
              </a:rPr>
              <a:t>ubytovanie, </a:t>
            </a:r>
            <a:r>
              <a:rPr lang="sk-SK" sz="1600" dirty="0" smtClean="0">
                <a:latin typeface="Times New Roman" panose="02020603050405020304" pitchFamily="18" charset="0"/>
                <a:cs typeface="Times New Roman" panose="02020603050405020304" pitchFamily="18" charset="0"/>
              </a:rPr>
              <a:t>stravovanie, upratovanie</a:t>
            </a:r>
            <a:r>
              <a:rPr lang="sk-SK" sz="1600" dirty="0">
                <a:latin typeface="Times New Roman" panose="02020603050405020304" pitchFamily="18" charset="0"/>
                <a:cs typeface="Times New Roman" panose="02020603050405020304" pitchFamily="18" charset="0"/>
              </a:rPr>
              <a:t>, pranie, žehlenie, údržba bielizne a šatstva</a:t>
            </a: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88588">
            <a:off x="5584107" y="2160451"/>
            <a:ext cx="3223136" cy="2417352"/>
          </a:xfrm>
          <a:prstGeom prst="rect">
            <a:avLst/>
          </a:prstGeom>
          <a:effectLst>
            <a:softEdge rad="317500"/>
          </a:effectLst>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8588">
            <a:off x="-49453" y="2164094"/>
            <a:ext cx="3166590" cy="2374942"/>
          </a:xfrm>
          <a:prstGeom prst="rect">
            <a:avLst/>
          </a:prstGeom>
          <a:effectLst>
            <a:softEdge rad="317500"/>
          </a:effectLst>
        </p:spPr>
      </p:pic>
      <p:pic>
        <p:nvPicPr>
          <p:cNvPr id="6" name="Obráze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8588">
            <a:off x="269706" y="4399842"/>
            <a:ext cx="3034081" cy="2275561"/>
          </a:xfrm>
          <a:prstGeom prst="rect">
            <a:avLst/>
          </a:prstGeom>
          <a:effectLst>
            <a:softEdge rad="317500"/>
          </a:effectLst>
        </p:spPr>
      </p:pic>
      <p:pic>
        <p:nvPicPr>
          <p:cNvPr id="7" name="Obráze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88588">
            <a:off x="5994821" y="4327746"/>
            <a:ext cx="3082561" cy="2311921"/>
          </a:xfrm>
          <a:prstGeom prst="rect">
            <a:avLst/>
          </a:prstGeom>
          <a:effectLst>
            <a:softEdge rad="317500"/>
          </a:effectLst>
        </p:spPr>
      </p:pic>
    </p:spTree>
    <p:extLst>
      <p:ext uri="{BB962C8B-B14F-4D97-AF65-F5344CB8AC3E}">
        <p14:creationId xmlns:p14="http://schemas.microsoft.com/office/powerpoint/2010/main" val="3189319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sk-SK"/>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239" y="2869487"/>
            <a:ext cx="5721523" cy="4291143"/>
          </a:xfrm>
          <a:prstGeom prst="rect">
            <a:avLst/>
          </a:prstGeom>
          <a:effectLst>
            <a:softEdge rad="635000"/>
          </a:effectLst>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54" y="-603448"/>
            <a:ext cx="5972125" cy="4479094"/>
          </a:xfrm>
          <a:prstGeom prst="rect">
            <a:avLst/>
          </a:prstGeom>
          <a:effectLst>
            <a:softEdge rad="635000"/>
          </a:effectLst>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8475" y="2667265"/>
            <a:ext cx="5991155" cy="4493365"/>
          </a:xfrm>
          <a:prstGeom prst="rect">
            <a:avLst/>
          </a:prstGeom>
          <a:effectLst>
            <a:softEdge rad="635000"/>
          </a:effectLst>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9699" y="-603448"/>
            <a:ext cx="5972125" cy="4479094"/>
          </a:xfrm>
          <a:prstGeom prst="rect">
            <a:avLst/>
          </a:prstGeom>
          <a:effectLst>
            <a:softEdge rad="635000"/>
          </a:effectLst>
        </p:spPr>
      </p:pic>
    </p:spTree>
    <p:extLst>
      <p:ext uri="{BB962C8B-B14F-4D97-AF65-F5344CB8AC3E}">
        <p14:creationId xmlns:p14="http://schemas.microsoft.com/office/powerpoint/2010/main" val="8672276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99592" y="1772816"/>
            <a:ext cx="7408333" cy="825541"/>
          </a:xfrm>
        </p:spPr>
        <p:txBody>
          <a:bodyPr>
            <a:normAutofit fontScale="92500" lnSpcReduction="10000"/>
          </a:bodyPr>
          <a:lstStyle/>
          <a:p>
            <a:pPr marL="0" indent="0">
              <a:buNone/>
            </a:pPr>
            <a:r>
              <a:rPr lang="sk-SK" sz="1700" b="1" dirty="0" smtClean="0">
                <a:latin typeface="Times New Roman" panose="02020603050405020304" pitchFamily="18" charset="0"/>
                <a:cs typeface="Times New Roman" panose="02020603050405020304" pitchFamily="18" charset="0"/>
              </a:rPr>
              <a:t>Stravovanie</a:t>
            </a:r>
            <a:r>
              <a:rPr lang="sk-SK" sz="1700" dirty="0" smtClean="0"/>
              <a:t> – </a:t>
            </a:r>
            <a:r>
              <a:rPr lang="sk-SK" sz="1700" dirty="0" smtClean="0">
                <a:latin typeface="Times New Roman" panose="02020603050405020304" pitchFamily="18" charset="0"/>
                <a:cs typeface="Times New Roman" panose="02020603050405020304" pitchFamily="18" charset="0"/>
              </a:rPr>
              <a:t>poskytujeme vlastnou stravovacou prevádzkou, v ktorej varíme aj pre Domov sociálnych služieb </a:t>
            </a:r>
            <a:r>
              <a:rPr lang="sk-SK" sz="1700" dirty="0" err="1" smtClean="0">
                <a:latin typeface="Times New Roman" panose="02020603050405020304" pitchFamily="18" charset="0"/>
                <a:cs typeface="Times New Roman" panose="02020603050405020304" pitchFamily="18" charset="0"/>
              </a:rPr>
              <a:t>Sibírka</a:t>
            </a:r>
            <a:r>
              <a:rPr lang="sk-SK" sz="1700" dirty="0" smtClean="0">
                <a:latin typeface="Times New Roman" panose="02020603050405020304" pitchFamily="18" charset="0"/>
                <a:cs typeface="Times New Roman" panose="02020603050405020304" pitchFamily="18" charset="0"/>
              </a:rPr>
              <a:t>.</a:t>
            </a:r>
          </a:p>
          <a:p>
            <a:pPr marL="0" indent="0">
              <a:buNone/>
            </a:pPr>
            <a:r>
              <a:rPr lang="sk-SK" sz="1700" dirty="0" smtClean="0">
                <a:latin typeface="Times New Roman" panose="02020603050405020304" pitchFamily="18" charset="0"/>
                <a:cs typeface="Times New Roman" panose="02020603050405020304" pitchFamily="18" charset="0"/>
              </a:rPr>
              <a:t>Prehľad vydaných jedál k 31.12.2015</a:t>
            </a:r>
          </a:p>
          <a:p>
            <a:pPr marL="0" indent="0">
              <a:buNone/>
            </a:pPr>
            <a:endParaRPr lang="sk-SK" sz="1600" dirty="0">
              <a:latin typeface="Times New Roman" panose="02020603050405020304" pitchFamily="18" charset="0"/>
              <a:cs typeface="Times New Roman" panose="02020603050405020304" pitchFamily="18" charset="0"/>
            </a:endParaRPr>
          </a:p>
        </p:txBody>
      </p:sp>
      <p:sp>
        <p:nvSpPr>
          <p:cNvPr id="3" name="Nadpis 2"/>
          <p:cNvSpPr>
            <a:spLocks noGrp="1"/>
          </p:cNvSpPr>
          <p:nvPr>
            <p:ph type="title"/>
          </p:nvPr>
        </p:nvSpPr>
        <p:spPr>
          <a:xfrm>
            <a:off x="683568" y="332656"/>
            <a:ext cx="8229600" cy="1080120"/>
          </a:xfrm>
        </p:spPr>
        <p:txBody>
          <a:bodyPr>
            <a:normAutofit/>
          </a:bodyPr>
          <a:lstStyle/>
          <a:p>
            <a:r>
              <a:rPr lang="sk-SK" sz="2400" b="1" dirty="0">
                <a:latin typeface="Times New Roman" panose="02020603050405020304" pitchFamily="18" charset="0"/>
                <a:cs typeface="Times New Roman" panose="02020603050405020304" pitchFamily="18" charset="0"/>
              </a:rPr>
              <a:t>Základné piliere poskytovaných služieb </a:t>
            </a:r>
            <a:br>
              <a:rPr lang="sk-SK" sz="2400" b="1" dirty="0">
                <a:latin typeface="Times New Roman" panose="02020603050405020304" pitchFamily="18" charset="0"/>
                <a:cs typeface="Times New Roman" panose="02020603050405020304" pitchFamily="18" charset="0"/>
              </a:rPr>
            </a:br>
            <a:r>
              <a:rPr lang="sk-SK" sz="2400" b="1" dirty="0">
                <a:latin typeface="Times New Roman" panose="02020603050405020304" pitchFamily="18" charset="0"/>
                <a:cs typeface="Times New Roman" panose="02020603050405020304" pitchFamily="18" charset="0"/>
              </a:rPr>
              <a:t>v domove sociálnych </a:t>
            </a:r>
            <a:r>
              <a:rPr lang="sk-SK" sz="2400" b="1" dirty="0" smtClean="0">
                <a:latin typeface="Times New Roman" panose="02020603050405020304" pitchFamily="18" charset="0"/>
                <a:cs typeface="Times New Roman" panose="02020603050405020304" pitchFamily="18" charset="0"/>
              </a:rPr>
              <a:t>služieb</a:t>
            </a:r>
            <a:endParaRPr lang="sk-SK" sz="2400" dirty="0"/>
          </a:p>
        </p:txBody>
      </p:sp>
      <p:graphicFrame>
        <p:nvGraphicFramePr>
          <p:cNvPr id="4" name="Tabulka 3"/>
          <p:cNvGraphicFramePr>
            <a:graphicFrameLocks noGrp="1"/>
          </p:cNvGraphicFramePr>
          <p:nvPr>
            <p:extLst>
              <p:ext uri="{D42A27DB-BD31-4B8C-83A1-F6EECF244321}">
                <p14:modId xmlns:p14="http://schemas.microsoft.com/office/powerpoint/2010/main" val="1018840932"/>
              </p:ext>
            </p:extLst>
          </p:nvPr>
        </p:nvGraphicFramePr>
        <p:xfrm>
          <a:off x="539552" y="3068960"/>
          <a:ext cx="7992888" cy="2971278"/>
        </p:xfrm>
        <a:graphic>
          <a:graphicData uri="http://schemas.openxmlformats.org/drawingml/2006/table">
            <a:tbl>
              <a:tblPr firstRow="1" firstCol="1" bandRow="1">
                <a:tableStyleId>{5C22544A-7EE6-4342-B048-85BDC9FD1C3A}</a:tableStyleId>
              </a:tblPr>
              <a:tblGrid>
                <a:gridCol w="2160240"/>
                <a:gridCol w="1080120"/>
                <a:gridCol w="1296144"/>
                <a:gridCol w="1224136"/>
                <a:gridCol w="1224136"/>
                <a:gridCol w="1008112"/>
              </a:tblGrid>
              <a:tr h="333511">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 </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raňajky</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desiata</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obed</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olovrant</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večera</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r>
              <a:tr h="386569">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Bratislava </a:t>
                      </a:r>
                      <a:r>
                        <a:rPr lang="sk-SK" sz="1600" dirty="0" smtClean="0">
                          <a:effectLst/>
                          <a:latin typeface="Times New Roman" panose="02020603050405020304" pitchFamily="18" charset="0"/>
                          <a:cs typeface="Times New Roman" panose="02020603050405020304" pitchFamily="18" charset="0"/>
                        </a:rPr>
                        <a:t>klienti</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6954</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7290</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8046</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7455</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6289</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r>
              <a:tr h="420892">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Senec </a:t>
                      </a:r>
                      <a:r>
                        <a:rPr lang="sk-SK" sz="1600" dirty="0" smtClean="0">
                          <a:effectLst/>
                          <a:latin typeface="Times New Roman" panose="02020603050405020304" pitchFamily="18" charset="0"/>
                          <a:cs typeface="Times New Roman" panose="02020603050405020304" pitchFamily="18" charset="0"/>
                        </a:rPr>
                        <a:t>klienti</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228</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228</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228</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228</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228</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r>
              <a:tr h="333511">
                <a:tc>
                  <a:txBody>
                    <a:bodyPr/>
                    <a:lstStyle/>
                    <a:p>
                      <a:pPr algn="ctr">
                        <a:lnSpc>
                          <a:spcPct val="115000"/>
                        </a:lnSpc>
                        <a:spcAft>
                          <a:spcPts val="1000"/>
                        </a:spcAft>
                      </a:pPr>
                      <a:r>
                        <a:rPr lang="sk-SK" sz="1600" dirty="0" err="1">
                          <a:effectLst/>
                          <a:latin typeface="Times New Roman" panose="02020603050405020304" pitchFamily="18" charset="0"/>
                          <a:cs typeface="Times New Roman" panose="02020603050405020304" pitchFamily="18" charset="0"/>
                        </a:rPr>
                        <a:t>Sibírka</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8709</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8771</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9185</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8934</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7718</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r>
              <a:tr h="397725">
                <a:tc>
                  <a:txBody>
                    <a:bodyPr/>
                    <a:lstStyle/>
                    <a:p>
                      <a:pPr algn="ctr">
                        <a:lnSpc>
                          <a:spcPct val="115000"/>
                        </a:lnSpc>
                        <a:spcAft>
                          <a:spcPts val="1000"/>
                        </a:spcAft>
                      </a:pPr>
                      <a:r>
                        <a:rPr lang="sk-SK" sz="1600" dirty="0" smtClean="0">
                          <a:effectLst/>
                          <a:latin typeface="Times New Roman" panose="02020603050405020304" pitchFamily="18" charset="0"/>
                          <a:cs typeface="Times New Roman" panose="02020603050405020304" pitchFamily="18" charset="0"/>
                        </a:rPr>
                        <a:t>zamestnanci </a:t>
                      </a:r>
                      <a:r>
                        <a:rPr lang="sk-SK" sz="1600" dirty="0">
                          <a:effectLst/>
                          <a:latin typeface="Times New Roman" panose="02020603050405020304" pitchFamily="18" charset="0"/>
                          <a:cs typeface="Times New Roman" panose="02020603050405020304" pitchFamily="18" charset="0"/>
                        </a:rPr>
                        <a:t>BA</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 </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 </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4701</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 </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 </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r>
              <a:tr h="432048">
                <a:tc>
                  <a:txBody>
                    <a:bodyPr/>
                    <a:lstStyle/>
                    <a:p>
                      <a:pPr algn="ctr">
                        <a:lnSpc>
                          <a:spcPct val="115000"/>
                        </a:lnSpc>
                        <a:spcAft>
                          <a:spcPts val="1000"/>
                        </a:spcAft>
                      </a:pPr>
                      <a:r>
                        <a:rPr lang="sk-SK" sz="1600" dirty="0" smtClean="0">
                          <a:effectLst/>
                          <a:latin typeface="Times New Roman" panose="02020603050405020304" pitchFamily="18" charset="0"/>
                          <a:cs typeface="Times New Roman" panose="02020603050405020304" pitchFamily="18" charset="0"/>
                        </a:rPr>
                        <a:t>zamestnanci </a:t>
                      </a:r>
                      <a:r>
                        <a:rPr lang="sk-SK" sz="1600" dirty="0">
                          <a:effectLst/>
                          <a:latin typeface="Times New Roman" panose="02020603050405020304" pitchFamily="18" charset="0"/>
                          <a:cs typeface="Times New Roman" panose="02020603050405020304" pitchFamily="18" charset="0"/>
                        </a:rPr>
                        <a:t>SC</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 </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 </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127</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 </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 </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r>
              <a:tr h="333511">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cudzí</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 </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 </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3</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 </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 </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r>
              <a:tr h="333511">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spolu</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15 891</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16 289</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22 290</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a:effectLst/>
                          <a:latin typeface="Times New Roman" panose="02020603050405020304" pitchFamily="18" charset="0"/>
                          <a:cs typeface="Times New Roman" panose="02020603050405020304" pitchFamily="18" charset="0"/>
                        </a:rPr>
                        <a:t>16 617</a:t>
                      </a:r>
                      <a:endParaRPr lang="sk-SK" sz="16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sk-SK" sz="1600" dirty="0">
                          <a:effectLst/>
                          <a:latin typeface="Times New Roman" panose="02020603050405020304" pitchFamily="18" charset="0"/>
                          <a:cs typeface="Times New Roman" panose="02020603050405020304" pitchFamily="18" charset="0"/>
                        </a:rPr>
                        <a:t>14 235</a:t>
                      </a:r>
                      <a:endParaRPr lang="sk-SK" sz="1600" dirty="0">
                        <a:effectLst/>
                        <a:latin typeface="Times New Roman" panose="02020603050405020304" pitchFamily="18" charset="0"/>
                        <a:ea typeface="Calibri"/>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0519355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51520" y="1556792"/>
            <a:ext cx="8424935" cy="1008112"/>
          </a:xfrm>
        </p:spPr>
        <p:txBody>
          <a:bodyPr>
            <a:normAutofit fontScale="85000" lnSpcReduction="20000"/>
          </a:bodyPr>
          <a:lstStyle/>
          <a:p>
            <a:pPr lvl="0"/>
            <a:r>
              <a:rPr lang="sk-SK" sz="1900" dirty="0" smtClean="0">
                <a:latin typeface="Times New Roman" panose="02020603050405020304" pitchFamily="18" charset="0"/>
                <a:cs typeface="Times New Roman" panose="02020603050405020304" pitchFamily="18" charset="0"/>
              </a:rPr>
              <a:t>sociálne poradenstvo, pomoc pri uplatňovaní práv a právom chránených záujmov</a:t>
            </a:r>
          </a:p>
          <a:p>
            <a:pPr lvl="0"/>
            <a:r>
              <a:rPr lang="sk-SK" sz="1900" dirty="0" smtClean="0">
                <a:latin typeface="Times New Roman" panose="02020603050405020304" pitchFamily="18" charset="0"/>
                <a:cs typeface="Times New Roman" panose="02020603050405020304" pitchFamily="18" charset="0"/>
              </a:rPr>
              <a:t>utvárame podmienky na výkon sociálnej rehabilitácie</a:t>
            </a:r>
          </a:p>
          <a:p>
            <a:r>
              <a:rPr lang="sk-SK" sz="1900" dirty="0">
                <a:latin typeface="Times New Roman" panose="02020603050405020304" pitchFamily="18" charset="0"/>
                <a:cs typeface="Times New Roman" panose="02020603050405020304" pitchFamily="18" charset="0"/>
              </a:rPr>
              <a:t>poskytujeme podporu pri sociálnych aktivitách, sprievodoch pri vybavovaní úradných, či zdravotných záležitostí, ubytovanie</a:t>
            </a:r>
          </a:p>
          <a:p>
            <a:pPr lvl="0"/>
            <a:endParaRPr lang="sk-SK" sz="1800" dirty="0" smtClean="0"/>
          </a:p>
        </p:txBody>
      </p:sp>
      <p:sp>
        <p:nvSpPr>
          <p:cNvPr id="3" name="Nadpis 2"/>
          <p:cNvSpPr>
            <a:spLocks noGrp="1"/>
          </p:cNvSpPr>
          <p:nvPr>
            <p:ph type="title"/>
          </p:nvPr>
        </p:nvSpPr>
        <p:spPr>
          <a:xfrm>
            <a:off x="457200" y="338328"/>
            <a:ext cx="8229600" cy="930432"/>
          </a:xfrm>
        </p:spPr>
        <p:txBody>
          <a:bodyPr>
            <a:normAutofit/>
          </a:bodyPr>
          <a:lstStyle/>
          <a:p>
            <a:r>
              <a:rPr lang="sk-SK" sz="2400" b="1" dirty="0">
                <a:latin typeface="Times New Roman" panose="02020603050405020304" pitchFamily="18" charset="0"/>
                <a:cs typeface="Times New Roman" panose="02020603050405020304" pitchFamily="18" charset="0"/>
              </a:rPr>
              <a:t>Základné piliere poskytovaných služieb </a:t>
            </a:r>
            <a:br>
              <a:rPr lang="sk-SK" sz="2400" b="1" dirty="0">
                <a:latin typeface="Times New Roman" panose="02020603050405020304" pitchFamily="18" charset="0"/>
                <a:cs typeface="Times New Roman" panose="02020603050405020304" pitchFamily="18" charset="0"/>
              </a:rPr>
            </a:br>
            <a:r>
              <a:rPr lang="sk-SK" sz="2400" b="1" dirty="0">
                <a:latin typeface="Times New Roman" panose="02020603050405020304" pitchFamily="18" charset="0"/>
                <a:cs typeface="Times New Roman" panose="02020603050405020304" pitchFamily="18" charset="0"/>
              </a:rPr>
              <a:t>v zariadení podporovaného bývania</a:t>
            </a:r>
            <a:endParaRPr lang="sk-SK" sz="2400" dirty="0"/>
          </a:p>
        </p:txBody>
      </p:sp>
      <p:pic>
        <p:nvPicPr>
          <p:cNvPr id="5122" name="Picture 2" descr="C:\Users\RIADITEL\Desktop\Integra\FOTO\Fotogaléria\2014\Maľovanie\PA0303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920" y="2276872"/>
            <a:ext cx="3600000" cy="27000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Picture 2" descr="C:\Users\RIADITEL\Desktop\Integra\FOTO\Fotogaléria\2015\SC\PB2100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6165" y="2996952"/>
            <a:ext cx="4147830" cy="311099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Picture 4" descr="C:\Users\RIADITEL\Desktop\Integra\FOTO\Fotogaléria\2015\SC\PB070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0080" y="3789040"/>
            <a:ext cx="3732430" cy="279943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 name="Picture 3" descr="C:\Users\RIADITEL\Desktop\Integra\FOTO\Fotogaléria\2015\SC\PB070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6295" y="4077072"/>
            <a:ext cx="3899772" cy="29249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9399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51520" y="1340768"/>
            <a:ext cx="8568951" cy="897549"/>
          </a:xfrm>
        </p:spPr>
        <p:txBody>
          <a:bodyPr>
            <a:normAutofit/>
          </a:bodyPr>
          <a:lstStyle/>
          <a:p>
            <a:pPr lvl="0"/>
            <a:r>
              <a:rPr lang="sk-SK" sz="1600" dirty="0" smtClean="0">
                <a:latin typeface="Times New Roman" panose="02020603050405020304" pitchFamily="18" charset="0"/>
                <a:cs typeface="Times New Roman" panose="02020603050405020304" pitchFamily="18" charset="0"/>
              </a:rPr>
              <a:t>utvárame </a:t>
            </a:r>
            <a:r>
              <a:rPr lang="sk-SK" sz="1600" dirty="0">
                <a:latin typeface="Times New Roman" panose="02020603050405020304" pitchFamily="18" charset="0"/>
                <a:cs typeface="Times New Roman" panose="02020603050405020304" pitchFamily="18" charset="0"/>
              </a:rPr>
              <a:t>podmienky na prípravu stravy </a:t>
            </a:r>
          </a:p>
          <a:p>
            <a:pPr lvl="0"/>
            <a:r>
              <a:rPr lang="sk-SK" sz="1600" dirty="0" smtClean="0">
                <a:latin typeface="Times New Roman" panose="02020603050405020304" pitchFamily="18" charset="0"/>
                <a:cs typeface="Times New Roman" panose="02020603050405020304" pitchFamily="18" charset="0"/>
              </a:rPr>
              <a:t>dohľad </a:t>
            </a:r>
            <a:r>
              <a:rPr lang="sk-SK" sz="1600" dirty="0">
                <a:latin typeface="Times New Roman" panose="02020603050405020304" pitchFamily="18" charset="0"/>
                <a:cs typeface="Times New Roman" panose="02020603050405020304" pitchFamily="18" charset="0"/>
              </a:rPr>
              <a:t>a pomoc našim klientom </a:t>
            </a:r>
          </a:p>
        </p:txBody>
      </p:sp>
      <p:sp>
        <p:nvSpPr>
          <p:cNvPr id="3" name="Nadpis 2"/>
          <p:cNvSpPr>
            <a:spLocks noGrp="1"/>
          </p:cNvSpPr>
          <p:nvPr>
            <p:ph type="title"/>
          </p:nvPr>
        </p:nvSpPr>
        <p:spPr>
          <a:xfrm>
            <a:off x="457200" y="338328"/>
            <a:ext cx="8229600" cy="930432"/>
          </a:xfrm>
        </p:spPr>
        <p:txBody>
          <a:bodyPr>
            <a:noAutofit/>
          </a:bodyPr>
          <a:lstStyle/>
          <a:p>
            <a:r>
              <a:rPr lang="sk-SK" sz="2400" b="1" dirty="0">
                <a:latin typeface="Times New Roman" panose="02020603050405020304" pitchFamily="18" charset="0"/>
                <a:cs typeface="Times New Roman" panose="02020603050405020304" pitchFamily="18" charset="0"/>
              </a:rPr>
              <a:t>Základné piliere poskytovaných služieb </a:t>
            </a:r>
            <a:r>
              <a:rPr lang="sk-SK" sz="2400" b="1" dirty="0" smtClean="0">
                <a:latin typeface="Times New Roman" panose="02020603050405020304" pitchFamily="18" charset="0"/>
                <a:cs typeface="Times New Roman" panose="02020603050405020304" pitchFamily="18" charset="0"/>
              </a:rPr>
              <a:t/>
            </a:r>
            <a:br>
              <a:rPr lang="sk-SK" sz="2400" b="1" dirty="0" smtClean="0">
                <a:latin typeface="Times New Roman" panose="02020603050405020304" pitchFamily="18" charset="0"/>
                <a:cs typeface="Times New Roman" panose="02020603050405020304" pitchFamily="18" charset="0"/>
              </a:rPr>
            </a:br>
            <a:r>
              <a:rPr lang="sk-SK" sz="2400" b="1" dirty="0" smtClean="0">
                <a:latin typeface="Times New Roman" panose="02020603050405020304" pitchFamily="18" charset="0"/>
                <a:cs typeface="Times New Roman" panose="02020603050405020304" pitchFamily="18" charset="0"/>
              </a:rPr>
              <a:t>v</a:t>
            </a:r>
            <a:r>
              <a:rPr lang="sk-SK" sz="2400" b="1" dirty="0">
                <a:latin typeface="Times New Roman" panose="02020603050405020304" pitchFamily="18" charset="0"/>
                <a:cs typeface="Times New Roman" panose="02020603050405020304" pitchFamily="18" charset="0"/>
              </a:rPr>
              <a:t> zariadení podporovaného </a:t>
            </a:r>
            <a:r>
              <a:rPr lang="sk-SK" sz="2400" b="1" dirty="0" smtClean="0">
                <a:latin typeface="Times New Roman" panose="02020603050405020304" pitchFamily="18" charset="0"/>
                <a:cs typeface="Times New Roman" panose="02020603050405020304" pitchFamily="18" charset="0"/>
              </a:rPr>
              <a:t>bývania</a:t>
            </a:r>
            <a:endParaRPr lang="sk-SK" sz="2400" dirty="0">
              <a:latin typeface="Times New Roman" panose="02020603050405020304" pitchFamily="18" charset="0"/>
              <a:cs typeface="Times New Roman" panose="02020603050405020304" pitchFamily="18" charset="0"/>
            </a:endParaRPr>
          </a:p>
        </p:txBody>
      </p:sp>
      <p:pic>
        <p:nvPicPr>
          <p:cNvPr id="3074" name="Picture 2" descr="C:\Users\RIADITEL\Desktop\Integra\FOTO\Fotogaléria\2015\SC\PB210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26284"/>
            <a:ext cx="4008415" cy="30064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75" name="Picture 3" descr="C:\Users\RIADITEL\Desktop\Integra\FOTO\Fotogaléria\2015\SC\PB070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7124" y="2148689"/>
            <a:ext cx="4008416" cy="30064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76" name="Picture 4" descr="C:\Users\RIADITEL\Desktop\Integra\FOTO\Fotogaléria\2015\SC\PB2100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775" y="-16033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IADITEL\Desktop\Integra\FOTO\Fotogaléria\2015\SC\PB2100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3726" y="4253515"/>
            <a:ext cx="3575215" cy="268151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098" name="Picture 2" descr="C:\Users\RIADITEL\Desktop\Integra\FOTO\Fotogaléria\2014\Jablkové hodovanie\PA1000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5080" y="4077072"/>
            <a:ext cx="3810613" cy="285796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23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7504" y="1052736"/>
            <a:ext cx="9036496" cy="5616624"/>
          </a:xfrm>
        </p:spPr>
        <p:txBody>
          <a:bodyPr>
            <a:noAutofit/>
          </a:bodyPr>
          <a:lstStyle/>
          <a:p>
            <a:pPr marL="0" indent="0">
              <a:buNone/>
            </a:pPr>
            <a:r>
              <a:rPr lang="sk-SK" sz="1500" b="1" dirty="0">
                <a:latin typeface="Times New Roman" panose="02020603050405020304" pitchFamily="18" charset="0"/>
                <a:cs typeface="Times New Roman" panose="02020603050405020304" pitchFamily="18" charset="0"/>
              </a:rPr>
              <a:t>V roku </a:t>
            </a:r>
            <a:r>
              <a:rPr lang="sk-SK" sz="1500" b="1" dirty="0" smtClean="0">
                <a:latin typeface="Times New Roman" panose="02020603050405020304" pitchFamily="18" charset="0"/>
                <a:cs typeface="Times New Roman" panose="02020603050405020304" pitchFamily="18" charset="0"/>
              </a:rPr>
              <a:t>2015</a:t>
            </a:r>
            <a:r>
              <a:rPr lang="sk-SK" sz="1500" dirty="0" smtClean="0">
                <a:latin typeface="Times New Roman" panose="02020603050405020304" pitchFamily="18" charset="0"/>
                <a:cs typeface="Times New Roman" panose="02020603050405020304" pitchFamily="18" charset="0"/>
              </a:rPr>
              <a:t> </a:t>
            </a:r>
            <a:r>
              <a:rPr lang="sk-SK" sz="1500" dirty="0">
                <a:latin typeface="Times New Roman" panose="02020603050405020304" pitchFamily="18" charset="0"/>
                <a:cs typeface="Times New Roman" panose="02020603050405020304" pitchFamily="18" charset="0"/>
              </a:rPr>
              <a:t>bola činnosť zariadenia okrem už existujúcich činností zameraná na nové, inovatívne  služby, riešenia, nástroje, prístupy v oblasti poskytovania sociálnych služieb, </a:t>
            </a:r>
            <a:r>
              <a:rPr lang="sk-SK" sz="1500" dirty="0" smtClean="0">
                <a:latin typeface="Times New Roman" panose="02020603050405020304" pitchFamily="18" charset="0"/>
                <a:cs typeface="Times New Roman" panose="02020603050405020304" pitchFamily="18" charset="0"/>
              </a:rPr>
              <a:t>ako:</a:t>
            </a:r>
          </a:p>
          <a:p>
            <a:pPr marL="0" indent="0">
              <a:buNone/>
            </a:pPr>
            <a:r>
              <a:rPr lang="sk-SK" sz="1500" dirty="0" smtClean="0">
                <a:latin typeface="Times New Roman" panose="02020603050405020304" pitchFamily="18" charset="0"/>
                <a:cs typeface="Times New Roman" panose="02020603050405020304" pitchFamily="18" charset="0"/>
              </a:rPr>
              <a:t>- pokračujeme </a:t>
            </a:r>
            <a:r>
              <a:rPr lang="sk-SK" sz="1500" dirty="0">
                <a:latin typeface="Times New Roman" panose="02020603050405020304" pitchFamily="18" charset="0"/>
                <a:cs typeface="Times New Roman" panose="02020603050405020304" pitchFamily="18" charset="0"/>
              </a:rPr>
              <a:t>v už zavedených rodičovských skupinách podľa formy služby, zamerané na potreby tej ktorej služby (denný, týždenný, celoročný)</a:t>
            </a:r>
          </a:p>
          <a:p>
            <a:pPr marL="0" indent="0">
              <a:buNone/>
            </a:pPr>
            <a:r>
              <a:rPr lang="sk-SK" sz="1500" dirty="0" smtClean="0">
                <a:latin typeface="Times New Roman" panose="02020603050405020304" pitchFamily="18" charset="0"/>
                <a:cs typeface="Times New Roman" panose="02020603050405020304" pitchFamily="18" charset="0"/>
              </a:rPr>
              <a:t>- Realizovali </a:t>
            </a:r>
            <a:r>
              <a:rPr lang="sk-SK" sz="1500" dirty="0">
                <a:latin typeface="Times New Roman" panose="02020603050405020304" pitchFamily="18" charset="0"/>
                <a:cs typeface="Times New Roman" panose="02020603050405020304" pitchFamily="18" charset="0"/>
              </a:rPr>
              <a:t>sme zrušenie časti DSS v pracovisku Senec – komunikácia s príbuznými, umiestňovanie klientov, sťahovanie</a:t>
            </a:r>
          </a:p>
          <a:p>
            <a:pPr marL="0" indent="0">
              <a:buNone/>
            </a:pPr>
            <a:r>
              <a:rPr lang="sk-SK" sz="1500" dirty="0" smtClean="0">
                <a:latin typeface="Times New Roman" panose="02020603050405020304" pitchFamily="18" charset="0"/>
                <a:cs typeface="Times New Roman" panose="02020603050405020304" pitchFamily="18" charset="0"/>
              </a:rPr>
              <a:t>-  pripravovali sme priestory </a:t>
            </a:r>
            <a:r>
              <a:rPr lang="sk-SK" sz="1500" dirty="0">
                <a:latin typeface="Times New Roman" panose="02020603050405020304" pitchFamily="18" charset="0"/>
                <a:cs typeface="Times New Roman" panose="02020603050405020304" pitchFamily="18" charset="0"/>
              </a:rPr>
              <a:t>na realizáciu rozšírenia priestorov na službu </a:t>
            </a:r>
            <a:r>
              <a:rPr lang="sk-SK" sz="1500" dirty="0" smtClean="0">
                <a:latin typeface="Times New Roman" panose="02020603050405020304" pitchFamily="18" charset="0"/>
                <a:cs typeface="Times New Roman" panose="02020603050405020304" pitchFamily="18" charset="0"/>
              </a:rPr>
              <a:t>podporovaného bývania</a:t>
            </a:r>
            <a:endParaRPr lang="sk-SK" sz="1500" dirty="0">
              <a:latin typeface="Times New Roman" panose="02020603050405020304" pitchFamily="18" charset="0"/>
              <a:cs typeface="Times New Roman" panose="02020603050405020304" pitchFamily="18" charset="0"/>
            </a:endParaRPr>
          </a:p>
          <a:p>
            <a:pPr>
              <a:buFontTx/>
              <a:buChar char="-"/>
            </a:pPr>
            <a:r>
              <a:rPr lang="sk-SK" sz="1500" dirty="0" smtClean="0">
                <a:latin typeface="Times New Roman" panose="02020603050405020304" pitchFamily="18" charset="0"/>
                <a:cs typeface="Times New Roman" panose="02020603050405020304" pitchFamily="18" charset="0"/>
              </a:rPr>
              <a:t>úspešne sme otvorili nové priestory podporovaného bývania</a:t>
            </a:r>
          </a:p>
          <a:p>
            <a:pPr>
              <a:buFontTx/>
              <a:buChar char="-"/>
            </a:pPr>
            <a:r>
              <a:rPr lang="sk-SK" sz="1500" dirty="0">
                <a:latin typeface="Times New Roman" panose="02020603050405020304" pitchFamily="18" charset="0"/>
                <a:cs typeface="Times New Roman" panose="02020603050405020304" pitchFamily="18" charset="0"/>
              </a:rPr>
              <a:t>r</a:t>
            </a:r>
            <a:r>
              <a:rPr lang="sk-SK" sz="1500" dirty="0" smtClean="0">
                <a:latin typeface="Times New Roman" panose="02020603050405020304" pitchFamily="18" charset="0"/>
                <a:cs typeface="Times New Roman" panose="02020603050405020304" pitchFamily="18" charset="0"/>
              </a:rPr>
              <a:t>ealizovali sme prezentácie </a:t>
            </a:r>
            <a:r>
              <a:rPr lang="sk-SK" sz="1500" dirty="0">
                <a:latin typeface="Times New Roman" panose="02020603050405020304" pitchFamily="18" charset="0"/>
                <a:cs typeface="Times New Roman" panose="02020603050405020304" pitchFamily="18" charset="0"/>
              </a:rPr>
              <a:t>pre </a:t>
            </a:r>
            <a:r>
              <a:rPr lang="sk-SK" sz="1500" dirty="0" err="1">
                <a:latin typeface="Times New Roman" panose="02020603050405020304" pitchFamily="18" charset="0"/>
                <a:cs typeface="Times New Roman" panose="02020603050405020304" pitchFamily="18" charset="0"/>
              </a:rPr>
              <a:t>potencionálnych</a:t>
            </a:r>
            <a:r>
              <a:rPr lang="sk-SK" sz="1500" dirty="0">
                <a:latin typeface="Times New Roman" panose="02020603050405020304" pitchFamily="18" charset="0"/>
                <a:cs typeface="Times New Roman" panose="02020603050405020304" pitchFamily="18" charset="0"/>
              </a:rPr>
              <a:t> klientov – nemocnice, </a:t>
            </a:r>
            <a:r>
              <a:rPr lang="sk-SK" sz="1500" dirty="0" smtClean="0">
                <a:latin typeface="Times New Roman" panose="02020603050405020304" pitchFamily="18" charset="0"/>
                <a:cs typeface="Times New Roman" panose="02020603050405020304" pitchFamily="18" charset="0"/>
              </a:rPr>
              <a:t>ambulancie</a:t>
            </a:r>
          </a:p>
          <a:p>
            <a:pPr>
              <a:buFontTx/>
              <a:buChar char="-"/>
            </a:pPr>
            <a:r>
              <a:rPr lang="sk-SK" sz="1500" dirty="0" smtClean="0">
                <a:latin typeface="Times New Roman" panose="02020603050405020304" pitchFamily="18" charset="0"/>
                <a:cs typeface="Times New Roman" panose="02020603050405020304" pitchFamily="18" charset="0"/>
              </a:rPr>
              <a:t>nové </a:t>
            </a:r>
            <a:r>
              <a:rPr lang="sk-SK" sz="1500" dirty="0">
                <a:latin typeface="Times New Roman" panose="02020603050405020304" pitchFamily="18" charset="0"/>
                <a:cs typeface="Times New Roman" panose="02020603050405020304" pitchFamily="18" charset="0"/>
              </a:rPr>
              <a:t>formy projektov – zapájanie najbližšej komunity na aktivitách DSS (prezentácie, deň otvorených dverí, aktivity na zblíženie sa s našimi klientmi –divadlo, záhradné slávnosti, športové aktivity,..</a:t>
            </a:r>
          </a:p>
          <a:p>
            <a:pPr marL="0" indent="0">
              <a:buNone/>
            </a:pPr>
            <a:r>
              <a:rPr lang="sk-SK" sz="1500" dirty="0" smtClean="0">
                <a:latin typeface="Times New Roman" panose="02020603050405020304" pitchFamily="18" charset="0"/>
                <a:cs typeface="Times New Roman" panose="02020603050405020304" pitchFamily="18" charset="0"/>
              </a:rPr>
              <a:t>Pre </a:t>
            </a:r>
            <a:r>
              <a:rPr lang="sk-SK" sz="1500" dirty="0">
                <a:latin typeface="Times New Roman" panose="02020603050405020304" pitchFamily="18" charset="0"/>
                <a:cs typeface="Times New Roman" panose="02020603050405020304" pitchFamily="18" charset="0"/>
              </a:rPr>
              <a:t>rodičov a zákonných </a:t>
            </a:r>
            <a:r>
              <a:rPr lang="sk-SK" sz="1500" dirty="0" smtClean="0">
                <a:latin typeface="Times New Roman" panose="02020603050405020304" pitchFamily="18" charset="0"/>
                <a:cs typeface="Times New Roman" panose="02020603050405020304" pitchFamily="18" charset="0"/>
              </a:rPr>
              <a:t>zástupcov sme pokračovali:</a:t>
            </a:r>
          </a:p>
          <a:p>
            <a:pPr marL="0" indent="0">
              <a:buNone/>
            </a:pPr>
            <a:r>
              <a:rPr lang="sk-SK" sz="1500" dirty="0" smtClean="0">
                <a:latin typeface="Times New Roman" panose="02020603050405020304" pitchFamily="18" charset="0"/>
                <a:cs typeface="Times New Roman" panose="02020603050405020304" pitchFamily="18" charset="0"/>
              </a:rPr>
              <a:t>-  v</a:t>
            </a:r>
            <a:r>
              <a:rPr lang="sk-SK" sz="1500" dirty="0">
                <a:latin typeface="Times New Roman" panose="02020603050405020304" pitchFamily="18" charset="0"/>
                <a:cs typeface="Times New Roman" panose="02020603050405020304" pitchFamily="18" charset="0"/>
              </a:rPr>
              <a:t> rodičovských skupinách podľa formy služby, zamerané na potreby tej ktorej služby (denný, týždenný, </a:t>
            </a:r>
            <a:r>
              <a:rPr lang="sk-SK" sz="1500" dirty="0" smtClean="0">
                <a:latin typeface="Times New Roman" panose="02020603050405020304" pitchFamily="18" charset="0"/>
                <a:cs typeface="Times New Roman" panose="02020603050405020304" pitchFamily="18" charset="0"/>
              </a:rPr>
              <a:t>celoročný)</a:t>
            </a:r>
          </a:p>
          <a:p>
            <a:pPr>
              <a:buFontTx/>
              <a:buChar char="-"/>
            </a:pPr>
            <a:r>
              <a:rPr lang="sk-SK" sz="1500" dirty="0" smtClean="0">
                <a:latin typeface="Times New Roman" panose="02020603050405020304" pitchFamily="18" charset="0"/>
                <a:cs typeface="Times New Roman" panose="02020603050405020304" pitchFamily="18" charset="0"/>
              </a:rPr>
              <a:t>v </a:t>
            </a:r>
            <a:r>
              <a:rPr lang="sk-SK" sz="1500" dirty="0">
                <a:latin typeface="Times New Roman" panose="02020603050405020304" pitchFamily="18" charset="0"/>
                <a:cs typeface="Times New Roman" panose="02020603050405020304" pitchFamily="18" charset="0"/>
              </a:rPr>
              <a:t>individuálnych stretnutiach s rodičmi zameraných na konkrétneho klienta (zdravotný stav, správanie, IRP, pokroky, poradenstvo rodičom). Stretnutia sa </a:t>
            </a:r>
            <a:r>
              <a:rPr lang="sk-SK" sz="1500" dirty="0" smtClean="0">
                <a:latin typeface="Times New Roman" panose="02020603050405020304" pitchFamily="18" charset="0"/>
                <a:cs typeface="Times New Roman" panose="02020603050405020304" pitchFamily="18" charset="0"/>
              </a:rPr>
              <a:t>zúčastňovala </a:t>
            </a:r>
            <a:r>
              <a:rPr lang="sk-SK" sz="1500" dirty="0">
                <a:latin typeface="Times New Roman" panose="02020603050405020304" pitchFamily="18" charset="0"/>
                <a:cs typeface="Times New Roman" panose="02020603050405020304" pitchFamily="18" charset="0"/>
              </a:rPr>
              <a:t>celá podporná skupina </a:t>
            </a:r>
            <a:r>
              <a:rPr lang="sk-SK" sz="1500" dirty="0" smtClean="0">
                <a:latin typeface="Times New Roman" panose="02020603050405020304" pitchFamily="18" charset="0"/>
                <a:cs typeface="Times New Roman" panose="02020603050405020304" pitchFamily="18" charset="0"/>
              </a:rPr>
              <a:t>klienta.</a:t>
            </a:r>
          </a:p>
          <a:p>
            <a:pPr>
              <a:buFontTx/>
              <a:buChar char="-"/>
            </a:pPr>
            <a:r>
              <a:rPr lang="sk-SK" sz="1500" dirty="0" smtClean="0">
                <a:latin typeface="Times New Roman" panose="02020603050405020304" pitchFamily="18" charset="0"/>
                <a:cs typeface="Times New Roman" panose="02020603050405020304" pitchFamily="18" charset="0"/>
              </a:rPr>
              <a:t>Realizovali sme </a:t>
            </a:r>
            <a:r>
              <a:rPr lang="sk-SK" sz="1500" dirty="0" err="1" smtClean="0">
                <a:latin typeface="Times New Roman" panose="02020603050405020304" pitchFamily="18" charset="0"/>
                <a:cs typeface="Times New Roman" panose="02020603050405020304" pitchFamily="18" charset="0"/>
              </a:rPr>
              <a:t>workshopy</a:t>
            </a:r>
            <a:r>
              <a:rPr lang="sk-SK" sz="1500" dirty="0" smtClean="0">
                <a:latin typeface="Times New Roman" panose="02020603050405020304" pitchFamily="18" charset="0"/>
                <a:cs typeface="Times New Roman" panose="02020603050405020304" pitchFamily="18" charset="0"/>
              </a:rPr>
              <a:t> </a:t>
            </a:r>
            <a:r>
              <a:rPr lang="sk-SK" sz="1500" dirty="0">
                <a:latin typeface="Times New Roman" panose="02020603050405020304" pitchFamily="18" charset="0"/>
                <a:cs typeface="Times New Roman" panose="02020603050405020304" pitchFamily="18" charset="0"/>
              </a:rPr>
              <a:t>– cieľom je zapojenie rodičov do aktivít </a:t>
            </a:r>
            <a:r>
              <a:rPr lang="sk-SK" sz="1500" dirty="0" smtClean="0">
                <a:latin typeface="Times New Roman" panose="02020603050405020304" pitchFamily="18" charset="0"/>
                <a:cs typeface="Times New Roman" panose="02020603050405020304" pitchFamily="18" charset="0"/>
              </a:rPr>
              <a:t>DSS</a:t>
            </a:r>
          </a:p>
          <a:p>
            <a:pPr>
              <a:buFontTx/>
              <a:buChar char="-"/>
            </a:pPr>
            <a:r>
              <a:rPr lang="sk-SK" sz="1500" dirty="0" smtClean="0">
                <a:latin typeface="Times New Roman" panose="02020603050405020304" pitchFamily="18" charset="0"/>
                <a:cs typeface="Times New Roman" panose="02020603050405020304" pitchFamily="18" charset="0"/>
              </a:rPr>
              <a:t>v</a:t>
            </a:r>
            <a:r>
              <a:rPr lang="sk-SK" sz="1500" dirty="0">
                <a:latin typeface="Times New Roman" panose="02020603050405020304" pitchFamily="18" charset="0"/>
                <a:cs typeface="Times New Roman" panose="02020603050405020304" pitchFamily="18" charset="0"/>
              </a:rPr>
              <a:t> spolupráci s Protetikou umožňujeme rodičom zameranie a skúšku kompenzačných pomôcok priamo v </a:t>
            </a:r>
            <a:r>
              <a:rPr lang="sk-SK" sz="1500" dirty="0" smtClean="0">
                <a:latin typeface="Times New Roman" panose="02020603050405020304" pitchFamily="18" charset="0"/>
                <a:cs typeface="Times New Roman" panose="02020603050405020304" pitchFamily="18" charset="0"/>
              </a:rPr>
              <a:t>zariadení</a:t>
            </a:r>
          </a:p>
          <a:p>
            <a:pPr marL="0" indent="0">
              <a:buNone/>
            </a:pPr>
            <a:r>
              <a:rPr lang="sk-SK" sz="1500" dirty="0" smtClean="0">
                <a:latin typeface="Times New Roman" panose="02020603050405020304" pitchFamily="18" charset="0"/>
                <a:cs typeface="Times New Roman" panose="02020603050405020304" pitchFamily="18" charset="0"/>
              </a:rPr>
              <a:t>Pre zamestnancov zariadenia:</a:t>
            </a:r>
          </a:p>
          <a:p>
            <a:pPr marL="0" lvl="1" indent="0">
              <a:buNone/>
            </a:pPr>
            <a:r>
              <a:rPr lang="sk-SK" sz="1500" dirty="0">
                <a:latin typeface="Times New Roman" panose="02020603050405020304" pitchFamily="18" charset="0"/>
                <a:cs typeface="Times New Roman" panose="02020603050405020304" pitchFamily="18" charset="0"/>
              </a:rPr>
              <a:t>vzdelávanie zamestnancov - tímová spolupráca, komunikácia s rodičmi formou zážitkového učenia modelových situácií,</a:t>
            </a:r>
          </a:p>
          <a:p>
            <a:pPr marL="0" indent="0">
              <a:buNone/>
            </a:pPr>
            <a:endParaRPr lang="sk-SK" sz="1600" dirty="0" smtClean="0"/>
          </a:p>
          <a:p>
            <a:pPr marL="0" indent="0">
              <a:buNone/>
            </a:pPr>
            <a:endParaRPr lang="sk-SK" sz="1400" dirty="0"/>
          </a:p>
          <a:p>
            <a:pPr marL="0" indent="0">
              <a:buNone/>
            </a:pPr>
            <a:endParaRPr lang="sk-SK" sz="1400" dirty="0" smtClean="0"/>
          </a:p>
          <a:p>
            <a:pPr marL="0" indent="0">
              <a:buNone/>
            </a:pPr>
            <a:endParaRPr lang="sk-SK" sz="1400" dirty="0"/>
          </a:p>
          <a:p>
            <a:pPr marL="0" indent="0">
              <a:buNone/>
            </a:pPr>
            <a:endParaRPr lang="sk-SK" sz="1400" dirty="0" smtClean="0"/>
          </a:p>
          <a:p>
            <a:pPr lvl="1"/>
            <a:endParaRPr lang="sk-SK" sz="1400" dirty="0">
              <a:latin typeface="Times New Roman" panose="02020603050405020304" pitchFamily="18" charset="0"/>
              <a:cs typeface="Times New Roman" panose="02020603050405020304" pitchFamily="18" charset="0"/>
            </a:endParaRPr>
          </a:p>
        </p:txBody>
      </p:sp>
      <p:sp>
        <p:nvSpPr>
          <p:cNvPr id="3" name="Nadpis 2"/>
          <p:cNvSpPr>
            <a:spLocks noGrp="1"/>
          </p:cNvSpPr>
          <p:nvPr>
            <p:ph type="title"/>
          </p:nvPr>
        </p:nvSpPr>
        <p:spPr>
          <a:xfrm>
            <a:off x="457200" y="338328"/>
            <a:ext cx="8229600" cy="642400"/>
          </a:xfrm>
        </p:spPr>
        <p:txBody>
          <a:bodyPr>
            <a:normAutofit/>
          </a:bodyPr>
          <a:lstStyle/>
          <a:p>
            <a:r>
              <a:rPr lang="sk-SK" sz="2400" b="1" dirty="0">
                <a:latin typeface="Times New Roman" panose="02020603050405020304" pitchFamily="18" charset="0"/>
                <a:cs typeface="Times New Roman" panose="02020603050405020304" pitchFamily="18" charset="0"/>
              </a:rPr>
              <a:t>Činnosti a aktivity </a:t>
            </a:r>
            <a:r>
              <a:rPr lang="sk-SK" sz="2400" b="1" dirty="0" smtClean="0">
                <a:latin typeface="Times New Roman" panose="02020603050405020304" pitchFamily="18" charset="0"/>
                <a:cs typeface="Times New Roman" panose="02020603050405020304" pitchFamily="18" charset="0"/>
              </a:rPr>
              <a:t>zariadenia</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5686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8" y="1268760"/>
            <a:ext cx="8640960" cy="5328592"/>
          </a:xfrm>
        </p:spPr>
        <p:txBody>
          <a:bodyPr>
            <a:normAutofit/>
          </a:bodyPr>
          <a:lstStyle/>
          <a:p>
            <a:pPr marL="0" indent="0">
              <a:buNone/>
            </a:pPr>
            <a:r>
              <a:rPr lang="sk-SK" sz="1500" dirty="0">
                <a:latin typeface="Times New Roman" panose="02020603050405020304" pitchFamily="18" charset="0"/>
                <a:cs typeface="Times New Roman" panose="02020603050405020304" pitchFamily="18" charset="0"/>
              </a:rPr>
              <a:t>Pre klientov </a:t>
            </a:r>
            <a:r>
              <a:rPr lang="sk-SK" sz="1500" dirty="0" smtClean="0">
                <a:latin typeface="Times New Roman" panose="02020603050405020304" pitchFamily="18" charset="0"/>
                <a:cs typeface="Times New Roman" panose="02020603050405020304" pitchFamily="18" charset="0"/>
              </a:rPr>
              <a:t>DSS:</a:t>
            </a:r>
          </a:p>
          <a:p>
            <a:pPr>
              <a:buFontTx/>
              <a:buChar char="-"/>
            </a:pPr>
            <a:r>
              <a:rPr lang="sk-SK" sz="1500" dirty="0" smtClean="0">
                <a:latin typeface="Times New Roman" panose="02020603050405020304" pitchFamily="18" charset="0"/>
                <a:cs typeface="Times New Roman" panose="02020603050405020304" pitchFamily="18" charset="0"/>
              </a:rPr>
              <a:t>Aktívna </a:t>
            </a:r>
            <a:r>
              <a:rPr lang="sk-SK" sz="1500" dirty="0">
                <a:latin typeface="Times New Roman" panose="02020603050405020304" pitchFamily="18" charset="0"/>
                <a:cs typeface="Times New Roman" panose="02020603050405020304" pitchFamily="18" charset="0"/>
              </a:rPr>
              <a:t>prezentácia klientov na konferencii v Žiline – „Ľudské práva z pohľadu prijímateľa </a:t>
            </a:r>
            <a:r>
              <a:rPr lang="sk-SK" sz="1500" dirty="0" smtClean="0">
                <a:latin typeface="Times New Roman" panose="02020603050405020304" pitchFamily="18" charset="0"/>
                <a:cs typeface="Times New Roman" panose="02020603050405020304" pitchFamily="18" charset="0"/>
              </a:rPr>
              <a:t>SS“</a:t>
            </a:r>
          </a:p>
          <a:p>
            <a:pPr>
              <a:buFontTx/>
              <a:buChar char="-"/>
            </a:pPr>
            <a:r>
              <a:rPr lang="sk-SK" sz="1500" dirty="0" smtClean="0">
                <a:latin typeface="Times New Roman" panose="02020603050405020304" pitchFamily="18" charset="0"/>
                <a:cs typeface="Times New Roman" panose="02020603050405020304" pitchFamily="18" charset="0"/>
              </a:rPr>
              <a:t>Otváranie </a:t>
            </a:r>
            <a:r>
              <a:rPr lang="sk-SK" sz="1500" dirty="0">
                <a:latin typeface="Times New Roman" panose="02020603050405020304" pitchFamily="18" charset="0"/>
                <a:cs typeface="Times New Roman" panose="02020603050405020304" pitchFamily="18" charset="0"/>
              </a:rPr>
              <a:t>sa verejnosti – predaj výrobkov klientov na verejnosti (zapojenie </a:t>
            </a:r>
            <a:r>
              <a:rPr lang="sk-SK" sz="1500" dirty="0" smtClean="0">
                <a:latin typeface="Times New Roman" panose="02020603050405020304" pitchFamily="18" charset="0"/>
                <a:cs typeface="Times New Roman" panose="02020603050405020304" pitchFamily="18" charset="0"/>
              </a:rPr>
              <a:t>klientov)</a:t>
            </a:r>
          </a:p>
          <a:p>
            <a:pPr>
              <a:buFontTx/>
              <a:buChar char="-"/>
            </a:pPr>
            <a:r>
              <a:rPr lang="sk-SK" sz="1500" dirty="0" err="1" smtClean="0">
                <a:latin typeface="Times New Roman" panose="02020603050405020304" pitchFamily="18" charset="0"/>
                <a:cs typeface="Times New Roman" panose="02020603050405020304" pitchFamily="18" charset="0"/>
              </a:rPr>
              <a:t>Restaurant</a:t>
            </a:r>
            <a:r>
              <a:rPr lang="sk-SK" sz="1500" dirty="0" smtClean="0">
                <a:latin typeface="Times New Roman" panose="02020603050405020304" pitchFamily="18" charset="0"/>
                <a:cs typeface="Times New Roman" panose="02020603050405020304" pitchFamily="18" charset="0"/>
              </a:rPr>
              <a:t> </a:t>
            </a:r>
            <a:r>
              <a:rPr lang="sk-SK" sz="1500" dirty="0" err="1" smtClean="0">
                <a:latin typeface="Times New Roman" panose="02020603050405020304" pitchFamily="18" charset="0"/>
                <a:cs typeface="Times New Roman" panose="02020603050405020304" pitchFamily="18" charset="0"/>
              </a:rPr>
              <a:t>day</a:t>
            </a:r>
            <a:endParaRPr lang="sk-SK" sz="1500" dirty="0" smtClean="0">
              <a:latin typeface="Times New Roman" panose="02020603050405020304" pitchFamily="18" charset="0"/>
              <a:cs typeface="Times New Roman" panose="02020603050405020304" pitchFamily="18" charset="0"/>
            </a:endParaRPr>
          </a:p>
          <a:p>
            <a:pPr>
              <a:buFontTx/>
              <a:buChar char="-"/>
            </a:pPr>
            <a:r>
              <a:rPr lang="sk-SK" sz="1500" dirty="0" smtClean="0">
                <a:latin typeface="Times New Roman" panose="02020603050405020304" pitchFamily="18" charset="0"/>
                <a:cs typeface="Times New Roman" panose="02020603050405020304" pitchFamily="18" charset="0"/>
              </a:rPr>
              <a:t>Hydroterapia </a:t>
            </a:r>
            <a:r>
              <a:rPr lang="sk-SK" sz="1500" dirty="0">
                <a:latin typeface="Times New Roman" panose="02020603050405020304" pitchFamily="18" charset="0"/>
                <a:cs typeface="Times New Roman" panose="02020603050405020304" pitchFamily="18" charset="0"/>
              </a:rPr>
              <a:t>– projekt v spolupráci s DSS </a:t>
            </a:r>
            <a:r>
              <a:rPr lang="sk-SK" sz="1500" dirty="0" err="1">
                <a:latin typeface="Times New Roman" panose="02020603050405020304" pitchFamily="18" charset="0"/>
                <a:cs typeface="Times New Roman" panose="02020603050405020304" pitchFamily="18" charset="0"/>
              </a:rPr>
              <a:t>Gaudeamus</a:t>
            </a:r>
            <a:endParaRPr lang="sk-SK" sz="1500" dirty="0">
              <a:latin typeface="Times New Roman" panose="02020603050405020304" pitchFamily="18" charset="0"/>
              <a:cs typeface="Times New Roman" panose="02020603050405020304" pitchFamily="18" charset="0"/>
            </a:endParaRPr>
          </a:p>
          <a:p>
            <a:pPr marL="0" indent="0">
              <a:buNone/>
            </a:pPr>
            <a:r>
              <a:rPr lang="sk-SK" sz="1500" dirty="0" smtClean="0">
                <a:latin typeface="Times New Roman" panose="02020603050405020304" pitchFamily="18" charset="0"/>
                <a:cs typeface="Times New Roman" panose="02020603050405020304" pitchFamily="18" charset="0"/>
              </a:rPr>
              <a:t>Pre </a:t>
            </a:r>
            <a:r>
              <a:rPr lang="sk-SK" sz="1500" dirty="0">
                <a:latin typeface="Times New Roman" panose="02020603050405020304" pitchFamily="18" charset="0"/>
                <a:cs typeface="Times New Roman" panose="02020603050405020304" pitchFamily="18" charset="0"/>
              </a:rPr>
              <a:t>klientov </a:t>
            </a:r>
            <a:r>
              <a:rPr lang="sk-SK" sz="1500" dirty="0" smtClean="0">
                <a:latin typeface="Times New Roman" panose="02020603050405020304" pitchFamily="18" charset="0"/>
                <a:cs typeface="Times New Roman" panose="02020603050405020304" pitchFamily="18" charset="0"/>
              </a:rPr>
              <a:t>PB:</a:t>
            </a:r>
          </a:p>
          <a:p>
            <a:pPr>
              <a:buFontTx/>
              <a:buChar char="-"/>
            </a:pPr>
            <a:r>
              <a:rPr lang="sk-SK" sz="1500" dirty="0" smtClean="0">
                <a:latin typeface="Times New Roman" panose="02020603050405020304" pitchFamily="18" charset="0"/>
                <a:cs typeface="Times New Roman" panose="02020603050405020304" pitchFamily="18" charset="0"/>
              </a:rPr>
              <a:t>Zapojenie </a:t>
            </a:r>
            <a:r>
              <a:rPr lang="sk-SK" sz="1500" dirty="0">
                <a:latin typeface="Times New Roman" panose="02020603050405020304" pitchFamily="18" charset="0"/>
                <a:cs typeface="Times New Roman" panose="02020603050405020304" pitchFamily="18" charset="0"/>
              </a:rPr>
              <a:t>klientov do Projektu „Chudoba a zamestnanosť“ – hľadanie pracovných </a:t>
            </a:r>
            <a:r>
              <a:rPr lang="sk-SK" sz="1500" dirty="0" smtClean="0">
                <a:latin typeface="Times New Roman" panose="02020603050405020304" pitchFamily="18" charset="0"/>
                <a:cs typeface="Times New Roman" panose="02020603050405020304" pitchFamily="18" charset="0"/>
              </a:rPr>
              <a:t>príležitostí</a:t>
            </a:r>
          </a:p>
          <a:p>
            <a:pPr>
              <a:buFontTx/>
              <a:buChar char="-"/>
            </a:pPr>
            <a:r>
              <a:rPr lang="sk-SK" sz="1500" dirty="0" smtClean="0">
                <a:latin typeface="Times New Roman" panose="02020603050405020304" pitchFamily="18" charset="0"/>
                <a:cs typeface="Times New Roman" panose="02020603050405020304" pitchFamily="18" charset="0"/>
              </a:rPr>
              <a:t>Prezentácie </a:t>
            </a:r>
            <a:r>
              <a:rPr lang="sk-SK" sz="1500" dirty="0">
                <a:latin typeface="Times New Roman" panose="02020603050405020304" pitchFamily="18" charset="0"/>
                <a:cs typeface="Times New Roman" panose="02020603050405020304" pitchFamily="18" charset="0"/>
              </a:rPr>
              <a:t>zariadenia PB na verejnosti pre </a:t>
            </a:r>
            <a:r>
              <a:rPr lang="sk-SK" sz="1500" dirty="0" err="1">
                <a:latin typeface="Times New Roman" panose="02020603050405020304" pitchFamily="18" charset="0"/>
                <a:cs typeface="Times New Roman" panose="02020603050405020304" pitchFamily="18" charset="0"/>
              </a:rPr>
              <a:t>potencionálnych</a:t>
            </a:r>
            <a:r>
              <a:rPr lang="sk-SK" sz="1500" dirty="0">
                <a:latin typeface="Times New Roman" panose="02020603050405020304" pitchFamily="18" charset="0"/>
                <a:cs typeface="Times New Roman" panose="02020603050405020304" pitchFamily="18" charset="0"/>
              </a:rPr>
              <a:t> klientov (nemocnice, </a:t>
            </a:r>
            <a:r>
              <a:rPr lang="sk-SK" sz="1500" dirty="0" smtClean="0">
                <a:latin typeface="Times New Roman" panose="02020603050405020304" pitchFamily="18" charset="0"/>
                <a:cs typeface="Times New Roman" panose="02020603050405020304" pitchFamily="18" charset="0"/>
              </a:rPr>
              <a:t>ambulancie)</a:t>
            </a:r>
          </a:p>
          <a:p>
            <a:pPr>
              <a:buFontTx/>
              <a:buChar char="-"/>
            </a:pPr>
            <a:r>
              <a:rPr lang="sk-SK" sz="1500" dirty="0" smtClean="0">
                <a:latin typeface="Times New Roman" panose="02020603050405020304" pitchFamily="18" charset="0"/>
                <a:cs typeface="Times New Roman" panose="02020603050405020304" pitchFamily="18" charset="0"/>
              </a:rPr>
              <a:t>Vzdelávacie </a:t>
            </a:r>
            <a:r>
              <a:rPr lang="sk-SK" sz="1500" dirty="0">
                <a:latin typeface="Times New Roman" panose="02020603050405020304" pitchFamily="18" charset="0"/>
                <a:cs typeface="Times New Roman" panose="02020603050405020304" pitchFamily="18" charset="0"/>
              </a:rPr>
              <a:t>aktivity na zvyšovanie kognitívnych funkcií </a:t>
            </a:r>
            <a:r>
              <a:rPr lang="sk-SK" sz="1500" dirty="0" smtClean="0">
                <a:latin typeface="Times New Roman" panose="02020603050405020304" pitchFamily="18" charset="0"/>
                <a:cs typeface="Times New Roman" panose="02020603050405020304" pitchFamily="18" charset="0"/>
              </a:rPr>
              <a:t>– tréningy</a:t>
            </a:r>
          </a:p>
          <a:p>
            <a:pPr>
              <a:buFontTx/>
              <a:buChar char="-"/>
            </a:pPr>
            <a:r>
              <a:rPr lang="sk-SK" sz="1500" dirty="0" smtClean="0">
                <a:latin typeface="Times New Roman" panose="02020603050405020304" pitchFamily="18" charset="0"/>
                <a:cs typeface="Times New Roman" panose="02020603050405020304" pitchFamily="18" charset="0"/>
              </a:rPr>
              <a:t>Spolupráca </a:t>
            </a:r>
            <a:r>
              <a:rPr lang="sk-SK" sz="1500" dirty="0">
                <a:latin typeface="Times New Roman" panose="02020603050405020304" pitchFamily="18" charset="0"/>
                <a:cs typeface="Times New Roman" panose="02020603050405020304" pitchFamily="18" charset="0"/>
              </a:rPr>
              <a:t>s MÚ Senec – klienti PB v rámci dobrovoľníctva udržiavajú verejnú zeleň na pešej </a:t>
            </a:r>
            <a:r>
              <a:rPr lang="sk-SK" sz="1500" dirty="0" smtClean="0">
                <a:latin typeface="Times New Roman" panose="02020603050405020304" pitchFamily="18" charset="0"/>
                <a:cs typeface="Times New Roman" panose="02020603050405020304" pitchFamily="18" charset="0"/>
              </a:rPr>
              <a:t>zóne</a:t>
            </a:r>
          </a:p>
          <a:p>
            <a:pPr>
              <a:buFontTx/>
              <a:buChar char="-"/>
            </a:pPr>
            <a:r>
              <a:rPr lang="sk-SK" sz="1500" dirty="0" smtClean="0">
                <a:latin typeface="Times New Roman" panose="02020603050405020304" pitchFamily="18" charset="0"/>
                <a:cs typeface="Times New Roman" panose="02020603050405020304" pitchFamily="18" charset="0"/>
              </a:rPr>
              <a:t>Nová spolupráca </a:t>
            </a:r>
            <a:r>
              <a:rPr lang="sk-SK" sz="1500" dirty="0">
                <a:latin typeface="Times New Roman" panose="02020603050405020304" pitchFamily="18" charset="0"/>
                <a:cs typeface="Times New Roman" panose="02020603050405020304" pitchFamily="18" charset="0"/>
              </a:rPr>
              <a:t>s </a:t>
            </a:r>
            <a:r>
              <a:rPr lang="sk-SK" sz="1500" dirty="0" err="1">
                <a:latin typeface="Times New Roman" panose="02020603050405020304" pitchFamily="18" charset="0"/>
                <a:cs typeface="Times New Roman" panose="02020603050405020304" pitchFamily="18" charset="0"/>
              </a:rPr>
              <a:t>Fy</a:t>
            </a:r>
            <a:r>
              <a:rPr lang="sk-SK" sz="1500" dirty="0">
                <a:latin typeface="Times New Roman" panose="02020603050405020304" pitchFamily="18" charset="0"/>
                <a:cs typeface="Times New Roman" panose="02020603050405020304" pitchFamily="18" charset="0"/>
              </a:rPr>
              <a:t> DM </a:t>
            </a:r>
            <a:r>
              <a:rPr lang="sk-SK" sz="1500" dirty="0" err="1">
                <a:latin typeface="Times New Roman" panose="02020603050405020304" pitchFamily="18" charset="0"/>
                <a:cs typeface="Times New Roman" panose="02020603050405020304" pitchFamily="18" charset="0"/>
              </a:rPr>
              <a:t>Drogerie</a:t>
            </a:r>
            <a:r>
              <a:rPr lang="sk-SK" sz="1500" dirty="0">
                <a:latin typeface="Times New Roman" panose="02020603050405020304" pitchFamily="18" charset="0"/>
                <a:cs typeface="Times New Roman" panose="02020603050405020304" pitchFamily="18" charset="0"/>
              </a:rPr>
              <a:t> – zameraná na začlenenie do komunity klientov z PB</a:t>
            </a:r>
          </a:p>
          <a:p>
            <a:pPr marL="0" indent="0">
              <a:buNone/>
            </a:pPr>
            <a:r>
              <a:rPr lang="sk-SK" sz="1500" dirty="0" smtClean="0">
                <a:latin typeface="Times New Roman" panose="02020603050405020304" pitchFamily="18" charset="0"/>
                <a:cs typeface="Times New Roman" panose="02020603050405020304" pitchFamily="18" charset="0"/>
              </a:rPr>
              <a:t>Spolupráca:</a:t>
            </a:r>
          </a:p>
          <a:p>
            <a:pPr>
              <a:buFontTx/>
              <a:buChar char="-"/>
            </a:pPr>
            <a:r>
              <a:rPr lang="sk-SK" sz="1500" dirty="0" smtClean="0">
                <a:latin typeface="Times New Roman" panose="02020603050405020304" pitchFamily="18" charset="0"/>
                <a:cs typeface="Times New Roman" panose="02020603050405020304" pitchFamily="18" charset="0"/>
              </a:rPr>
              <a:t>Spolupráca </a:t>
            </a:r>
            <a:r>
              <a:rPr lang="sk-SK" sz="1500" dirty="0">
                <a:latin typeface="Times New Roman" panose="02020603050405020304" pitchFamily="18" charset="0"/>
                <a:cs typeface="Times New Roman" panose="02020603050405020304" pitchFamily="18" charset="0"/>
              </a:rPr>
              <a:t>s VŠ na realizáciu praxe študentov (VŠ UK BA - sociálna práca, špeciálna pedagogika, </a:t>
            </a:r>
            <a:endParaRPr lang="sk-SK" sz="1500" dirty="0" smtClean="0">
              <a:latin typeface="Times New Roman" panose="02020603050405020304" pitchFamily="18" charset="0"/>
              <a:cs typeface="Times New Roman" panose="02020603050405020304" pitchFamily="18" charset="0"/>
            </a:endParaRPr>
          </a:p>
          <a:p>
            <a:pPr>
              <a:buFontTx/>
              <a:buChar char="-"/>
            </a:pPr>
            <a:r>
              <a:rPr lang="sk-SK" sz="1500" dirty="0" smtClean="0">
                <a:latin typeface="Times New Roman" panose="02020603050405020304" pitchFamily="18" charset="0"/>
                <a:cs typeface="Times New Roman" panose="02020603050405020304" pitchFamily="18" charset="0"/>
              </a:rPr>
              <a:t>Spolupráca </a:t>
            </a:r>
            <a:r>
              <a:rPr lang="sk-SK" sz="1500" dirty="0">
                <a:latin typeface="Times New Roman" panose="02020603050405020304" pitchFamily="18" charset="0"/>
                <a:cs typeface="Times New Roman" panose="02020603050405020304" pitchFamily="18" charset="0"/>
              </a:rPr>
              <a:t>s OS BA III. – verejnoprospešné práce – 12 ľudí /odpracovaných 890 hodín (záhrada, pomocné práce</a:t>
            </a:r>
            <a:r>
              <a:rPr lang="sk-SK" sz="1500" dirty="0" smtClean="0">
                <a:latin typeface="Times New Roman" panose="02020603050405020304" pitchFamily="18" charset="0"/>
                <a:cs typeface="Times New Roman" panose="02020603050405020304" pitchFamily="18" charset="0"/>
              </a:rPr>
              <a:t>,...</a:t>
            </a:r>
          </a:p>
          <a:p>
            <a:pPr>
              <a:buFontTx/>
              <a:buChar char="-"/>
            </a:pPr>
            <a:r>
              <a:rPr lang="sk-SK" sz="1500" dirty="0" smtClean="0">
                <a:latin typeface="Times New Roman" panose="02020603050405020304" pitchFamily="18" charset="0"/>
                <a:cs typeface="Times New Roman" panose="02020603050405020304" pitchFamily="18" charset="0"/>
              </a:rPr>
              <a:t>Spolupráca </a:t>
            </a:r>
            <a:r>
              <a:rPr lang="sk-SK" sz="1500" dirty="0">
                <a:latin typeface="Times New Roman" panose="02020603050405020304" pitchFamily="18" charset="0"/>
                <a:cs typeface="Times New Roman" panose="02020603050405020304" pitchFamily="18" charset="0"/>
              </a:rPr>
              <a:t>s viacerými firmami zameraná na dobrovoľníctvo – pravidelná dobrovoľnícka činnosť so zameraním na pracovné činnosti pre zariadenie, kultúrne a spoločenské akcie s </a:t>
            </a:r>
            <a:r>
              <a:rPr lang="sk-SK" sz="1500" dirty="0" smtClean="0">
                <a:latin typeface="Times New Roman" panose="02020603050405020304" pitchFamily="18" charset="0"/>
                <a:cs typeface="Times New Roman" panose="02020603050405020304" pitchFamily="18" charset="0"/>
              </a:rPr>
              <a:t>klientmi.</a:t>
            </a:r>
          </a:p>
          <a:p>
            <a:pPr>
              <a:buFontTx/>
              <a:buChar char="-"/>
            </a:pPr>
            <a:r>
              <a:rPr lang="sk-SK" sz="1500" dirty="0" smtClean="0">
                <a:latin typeface="Times New Roman" panose="02020603050405020304" pitchFamily="18" charset="0"/>
                <a:cs typeface="Times New Roman" panose="02020603050405020304" pitchFamily="18" charset="0"/>
              </a:rPr>
              <a:t>Spolupráca </a:t>
            </a:r>
            <a:r>
              <a:rPr lang="sk-SK" sz="1500" dirty="0">
                <a:latin typeface="Times New Roman" panose="02020603050405020304" pitchFamily="18" charset="0"/>
                <a:cs typeface="Times New Roman" panose="02020603050405020304" pitchFamily="18" charset="0"/>
              </a:rPr>
              <a:t>so SŠŠ – kadernícke, </a:t>
            </a:r>
            <a:r>
              <a:rPr lang="sk-SK" sz="1500" dirty="0" err="1">
                <a:latin typeface="Times New Roman" panose="02020603050405020304" pitchFamily="18" charset="0"/>
                <a:cs typeface="Times New Roman" panose="02020603050405020304" pitchFamily="18" charset="0"/>
              </a:rPr>
              <a:t>manikérske</a:t>
            </a:r>
            <a:r>
              <a:rPr lang="sk-SK" sz="1500" dirty="0">
                <a:latin typeface="Times New Roman" panose="02020603050405020304" pitchFamily="18" charset="0"/>
                <a:cs typeface="Times New Roman" panose="02020603050405020304" pitchFamily="18" charset="0"/>
              </a:rPr>
              <a:t> a pedikérske </a:t>
            </a:r>
            <a:r>
              <a:rPr lang="sk-SK" sz="1500" dirty="0" smtClean="0">
                <a:latin typeface="Times New Roman" panose="02020603050405020304" pitchFamily="18" charset="0"/>
                <a:cs typeface="Times New Roman" panose="02020603050405020304" pitchFamily="18" charset="0"/>
              </a:rPr>
              <a:t>služby.</a:t>
            </a:r>
          </a:p>
          <a:p>
            <a:pPr>
              <a:buFontTx/>
              <a:buChar char="-"/>
            </a:pPr>
            <a:r>
              <a:rPr lang="sk-SK" sz="1500" dirty="0" smtClean="0">
                <a:latin typeface="Times New Roman" panose="02020603050405020304" pitchFamily="18" charset="0"/>
                <a:cs typeface="Times New Roman" panose="02020603050405020304" pitchFamily="18" charset="0"/>
              </a:rPr>
              <a:t>Brigáda </a:t>
            </a:r>
            <a:r>
              <a:rPr lang="sk-SK" sz="1500" dirty="0">
                <a:latin typeface="Times New Roman" panose="02020603050405020304" pitchFamily="18" charset="0"/>
                <a:cs typeface="Times New Roman" panose="02020603050405020304" pitchFamily="18" charset="0"/>
              </a:rPr>
              <a:t>zamestnancov – zamerané na utužovanie vzťahov v kolektíve </a:t>
            </a:r>
          </a:p>
          <a:p>
            <a:endParaRPr lang="sk-SK" dirty="0"/>
          </a:p>
        </p:txBody>
      </p:sp>
      <p:sp>
        <p:nvSpPr>
          <p:cNvPr id="3" name="Nadpis 2"/>
          <p:cNvSpPr>
            <a:spLocks noGrp="1"/>
          </p:cNvSpPr>
          <p:nvPr>
            <p:ph type="title"/>
          </p:nvPr>
        </p:nvSpPr>
        <p:spPr>
          <a:xfrm>
            <a:off x="457200" y="338328"/>
            <a:ext cx="8229600" cy="714408"/>
          </a:xfrm>
        </p:spPr>
        <p:txBody>
          <a:bodyPr>
            <a:normAutofit/>
          </a:bodyPr>
          <a:lstStyle/>
          <a:p>
            <a:r>
              <a:rPr lang="sk-SK" sz="2400" b="1" dirty="0">
                <a:latin typeface="Times New Roman" panose="02020603050405020304" pitchFamily="18" charset="0"/>
                <a:cs typeface="Times New Roman" panose="02020603050405020304" pitchFamily="18" charset="0"/>
              </a:rPr>
              <a:t>Činnosti a aktivity zariadenia</a:t>
            </a:r>
            <a:endParaRPr lang="sk-SK" sz="2400" dirty="0"/>
          </a:p>
        </p:txBody>
      </p:sp>
    </p:spTree>
    <p:extLst>
      <p:ext uri="{BB962C8B-B14F-4D97-AF65-F5344CB8AC3E}">
        <p14:creationId xmlns:p14="http://schemas.microsoft.com/office/powerpoint/2010/main" val="2438005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56986" y="4571234"/>
            <a:ext cx="8352928" cy="2193693"/>
          </a:xfrm>
        </p:spPr>
        <p:txBody>
          <a:bodyPr>
            <a:normAutofit/>
          </a:bodyPr>
          <a:lstStyle/>
          <a:p>
            <a:pPr algn="just"/>
            <a:r>
              <a:rPr lang="sk-SK" sz="1600" dirty="0">
                <a:latin typeface="Times New Roman" panose="02020603050405020304" pitchFamily="18" charset="0"/>
                <a:cs typeface="Times New Roman" panose="02020603050405020304" pitchFamily="18" charset="0"/>
              </a:rPr>
              <a:t>Dňa 4. mája 2015 „Dňom otvorených dverí“ DSS INTEGRA predstavil verejnosti rozšírené priestory podporovaného bývania, kde nájde svoju šancu ďalších sedem občanov.</a:t>
            </a:r>
          </a:p>
          <a:p>
            <a:pPr algn="just"/>
            <a:r>
              <a:rPr lang="sk-SK" sz="1600" dirty="0">
                <a:latin typeface="Times New Roman" panose="02020603050405020304" pitchFamily="18" charset="0"/>
                <a:cs typeface="Times New Roman" panose="02020603050405020304" pitchFamily="18" charset="0"/>
              </a:rPr>
              <a:t>Spoločné úsilie svedčí o tom, že v sociálnych službách pracujú ochotní, dobrí a pracovití ľudia s veľkým srdcom, za čo im patrí poďakovanie. Ďakujeme aj za podporu BSK, osobitne pani podpredsedníčke PhDr. Gabriele Németh, pani riaditeľke odboru sociálnych vecí Mgr. Michaele </a:t>
            </a:r>
            <a:r>
              <a:rPr lang="sk-SK" sz="1600" dirty="0" err="1">
                <a:latin typeface="Times New Roman" panose="02020603050405020304" pitchFamily="18" charset="0"/>
                <a:cs typeface="Times New Roman" panose="02020603050405020304" pitchFamily="18" charset="0"/>
              </a:rPr>
              <a:t>Šopovej</a:t>
            </a:r>
            <a:r>
              <a:rPr lang="sk-SK" sz="1600" dirty="0">
                <a:latin typeface="Times New Roman" panose="02020603050405020304" pitchFamily="18" charset="0"/>
                <a:cs typeface="Times New Roman" panose="02020603050405020304" pitchFamily="18" charset="0"/>
              </a:rPr>
              <a:t> za osobnú prítomnosť na Dni otvorených dverí a dôveru pri vybudovaní a rozšírení priestorov podporovaného bývania. Pevne veríme, že odborná a ľudská pomoc zamestnancov pomôže našim klientom stať sa bežnou súčasťou mesta a neukrývať sa pred očami verejnosti.</a:t>
            </a:r>
          </a:p>
          <a:p>
            <a:pPr algn="just"/>
            <a:endParaRPr lang="sk-SK" dirty="0"/>
          </a:p>
        </p:txBody>
      </p:sp>
      <p:sp>
        <p:nvSpPr>
          <p:cNvPr id="3" name="Nadpis 2"/>
          <p:cNvSpPr>
            <a:spLocks noGrp="1"/>
          </p:cNvSpPr>
          <p:nvPr>
            <p:ph type="title"/>
          </p:nvPr>
        </p:nvSpPr>
        <p:spPr>
          <a:xfrm>
            <a:off x="457200" y="338328"/>
            <a:ext cx="8229600" cy="642400"/>
          </a:xfrm>
        </p:spPr>
        <p:txBody>
          <a:bodyPr>
            <a:normAutofit/>
          </a:bodyPr>
          <a:lstStyle/>
          <a:p>
            <a:r>
              <a:rPr lang="sk-SK" sz="2400" dirty="0" smtClean="0">
                <a:latin typeface="Times New Roman" panose="02020603050405020304" pitchFamily="18" charset="0"/>
                <a:cs typeface="Times New Roman" panose="02020603050405020304" pitchFamily="18" charset="0"/>
              </a:rPr>
              <a:t>		        </a:t>
            </a:r>
            <a:r>
              <a:rPr lang="sk-SK" sz="2000" dirty="0" smtClean="0">
                <a:latin typeface="Times New Roman" panose="02020603050405020304" pitchFamily="18" charset="0"/>
                <a:cs typeface="Times New Roman" panose="02020603050405020304" pitchFamily="18" charset="0"/>
              </a:rPr>
              <a:t>Rozšírenie priestorov podporovaného bývania</a:t>
            </a:r>
            <a:endParaRPr lang="sk-SK" sz="2000" dirty="0">
              <a:latin typeface="Times New Roman" panose="02020603050405020304" pitchFamily="18" charset="0"/>
              <a:cs typeface="Times New Roman" panose="02020603050405020304" pitchFamily="18" charset="0"/>
            </a:endParaRPr>
          </a:p>
        </p:txBody>
      </p:sp>
      <p:pic>
        <p:nvPicPr>
          <p:cNvPr id="10" name="Picture 2" descr="http://www.dssintegra.sk/public/media/fotogalerie/2015/podporovane_byvanie/Slavnostne_otvorenie_Senec_-_podporovane_byvan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01212"/>
            <a:ext cx="3562965" cy="267222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1" name="Picture 4" descr="http://www.dssintegra.sk/public/media/fotogalerie/2015/podporovane_byvanie/P50505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2" y="2310296"/>
            <a:ext cx="3235990" cy="242699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 name="Picture 8" descr="P50505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7426" y="620688"/>
            <a:ext cx="3147132" cy="237084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3" name="Picture 10" descr="http://www.dssintegra.sk/public/media/fotogalerie/2015/podporovane_byvanie/P50505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2249437"/>
            <a:ext cx="3326915" cy="249518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4" name="Picture 12" descr="http://www.dssintegra.sk/public/media/fotogalerie/2015/podporovane_byvanie/P504049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39" y="168321"/>
            <a:ext cx="3287708" cy="246578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388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88390" y="1340768"/>
            <a:ext cx="7408333" cy="2088233"/>
          </a:xfrm>
        </p:spPr>
        <p:txBody>
          <a:bodyPr>
            <a:normAutofit/>
          </a:bodyPr>
          <a:lstStyle/>
          <a:p>
            <a:r>
              <a:rPr lang="sk-SK" sz="1600" dirty="0" smtClean="0">
                <a:latin typeface="Times New Roman" panose="02020603050405020304" pitchFamily="18" charset="0"/>
                <a:cs typeface="Times New Roman" panose="02020603050405020304" pitchFamily="18" charset="0"/>
              </a:rPr>
              <a:t>13.01.2016 – Medveď a pytačky</a:t>
            </a:r>
          </a:p>
          <a:p>
            <a:r>
              <a:rPr lang="sk-SK" sz="1600" dirty="0" smtClean="0">
                <a:latin typeface="Times New Roman" panose="02020603050405020304" pitchFamily="18" charset="0"/>
                <a:cs typeface="Times New Roman" panose="02020603050405020304" pitchFamily="18" charset="0"/>
              </a:rPr>
              <a:t>27.01. 2016 – Pozor dobrý pes</a:t>
            </a:r>
          </a:p>
          <a:p>
            <a:r>
              <a:rPr lang="sk-SK" sz="1600" dirty="0">
                <a:latin typeface="Times New Roman" panose="02020603050405020304" pitchFamily="18" charset="0"/>
                <a:cs typeface="Times New Roman" panose="02020603050405020304" pitchFamily="18" charset="0"/>
              </a:rPr>
              <a:t>Dňa 12.5.2015 sme sa zúčastnili baletného predstavenia Slovenského národného divadla s názvom Z rozprávky do rozprávky. Príbeh sa skladal z troch rozprávok, ktoré nám boli dobre známe. Veľmi sa nám páčili kulisy a kostýmy tanečníkov, pričom historická budova SND celému predstaveniu dodala nádych noblesy.</a:t>
            </a:r>
          </a:p>
          <a:p>
            <a:endParaRPr lang="sk-SK" sz="1600" dirty="0" smtClean="0"/>
          </a:p>
          <a:p>
            <a:endParaRPr lang="sk-SK" sz="1600" dirty="0"/>
          </a:p>
        </p:txBody>
      </p:sp>
      <p:sp>
        <p:nvSpPr>
          <p:cNvPr id="3" name="Nadpis 2"/>
          <p:cNvSpPr>
            <a:spLocks noGrp="1"/>
          </p:cNvSpPr>
          <p:nvPr>
            <p:ph type="title"/>
          </p:nvPr>
        </p:nvSpPr>
        <p:spPr>
          <a:xfrm>
            <a:off x="457200" y="338328"/>
            <a:ext cx="8229600" cy="1002440"/>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a:t>
            </a:r>
            <a:r>
              <a:rPr lang="sk-SK" sz="2400" dirty="0" smtClean="0">
                <a:latin typeface="Times New Roman" panose="02020603050405020304" pitchFamily="18" charset="0"/>
                <a:cs typeface="Times New Roman" panose="02020603050405020304" pitchFamily="18" charset="0"/>
              </a:rPr>
              <a:t>- kultúra</a:t>
            </a:r>
            <a:endParaRPr lang="sk-SK" sz="2400" dirty="0"/>
          </a:p>
        </p:txBody>
      </p:sp>
      <p:pic>
        <p:nvPicPr>
          <p:cNvPr id="7170" name="Obrázek 3" descr="C:\Users\DSS Integra\Desktop\Dokumenty_16_06_2014\Akcie_plány_realizácií\2015\Divadlo_Ludus_13_01_2015\P11200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11" y="3440337"/>
            <a:ext cx="4388350" cy="3045798"/>
          </a:xfrm>
          <a:prstGeom prst="rect">
            <a:avLst/>
          </a:prstGeom>
          <a:noFill/>
          <a:ln>
            <a:noFill/>
          </a:ln>
          <a:effectLst>
            <a:softEdge rad="317500"/>
          </a:effectLst>
          <a:scene3d>
            <a:camera prst="isometricOffAxis2Lef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Obrázek 58" descr="C:\Users\DSS Integra\Desktop\Dokumenty_16_06_2014\Akcie_plány_realizácií\2015\Balet_SND_12_05_2015\Balet - foto\IMG_11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736" y="2780928"/>
            <a:ext cx="3945534" cy="3036460"/>
          </a:xfrm>
          <a:prstGeom prst="rect">
            <a:avLst/>
          </a:prstGeom>
          <a:noFill/>
          <a:ln>
            <a:noFill/>
          </a:ln>
          <a:effectLst>
            <a:softEdge rad="317500"/>
          </a:effectLst>
          <a:scene3d>
            <a:camera prst="isometricOffAxis2Lef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Obrázek 57" descr="C:\Users\DSS Integra\Desktop\Dokumenty_16_06_2014\Akcie_plány_realizácií\2015\Balet_SND_12_05_2015\Balet - foto\IMG_11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766" y="3671799"/>
            <a:ext cx="4138155" cy="2799340"/>
          </a:xfrm>
          <a:prstGeom prst="rect">
            <a:avLst/>
          </a:prstGeom>
          <a:noFill/>
          <a:ln>
            <a:noFill/>
          </a:ln>
          <a:effectLst>
            <a:softEdge rad="317500"/>
          </a:effectLst>
          <a:scene3d>
            <a:camera prst="isometricOffAxis2Lef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5407432" y="5310857"/>
            <a:ext cx="607859" cy="369332"/>
          </a:xfrm>
          <a:prstGeom prst="rect">
            <a:avLst/>
          </a:prstGeom>
          <a:noFill/>
        </p:spPr>
        <p:txBody>
          <a:bodyPr wrap="none" rtlCol="0">
            <a:spAutoFit/>
          </a:bodyPr>
          <a:lstStyle/>
          <a:p>
            <a:r>
              <a:rPr lang="sk-SK" dirty="0" smtClean="0">
                <a:solidFill>
                  <a:schemeClr val="bg1"/>
                </a:solidFill>
              </a:rPr>
              <a:t>SND</a:t>
            </a:r>
            <a:endParaRPr lang="sk-SK" dirty="0">
              <a:solidFill>
                <a:schemeClr val="bg1"/>
              </a:solidFill>
            </a:endParaRPr>
          </a:p>
        </p:txBody>
      </p:sp>
      <p:sp>
        <p:nvSpPr>
          <p:cNvPr id="5" name="TextovéPole 4"/>
          <p:cNvSpPr txBox="1"/>
          <p:nvPr/>
        </p:nvSpPr>
        <p:spPr>
          <a:xfrm>
            <a:off x="8196723" y="6029027"/>
            <a:ext cx="607859" cy="369332"/>
          </a:xfrm>
          <a:prstGeom prst="rect">
            <a:avLst/>
          </a:prstGeom>
          <a:noFill/>
        </p:spPr>
        <p:txBody>
          <a:bodyPr wrap="none" rtlCol="0">
            <a:spAutoFit/>
          </a:bodyPr>
          <a:lstStyle/>
          <a:p>
            <a:r>
              <a:rPr lang="sk-SK" dirty="0" smtClean="0">
                <a:solidFill>
                  <a:schemeClr val="bg1"/>
                </a:solidFill>
              </a:rPr>
              <a:t>SND</a:t>
            </a:r>
            <a:endParaRPr lang="sk-SK" dirty="0">
              <a:solidFill>
                <a:schemeClr val="bg1"/>
              </a:solidFill>
            </a:endParaRPr>
          </a:p>
        </p:txBody>
      </p:sp>
      <p:sp>
        <p:nvSpPr>
          <p:cNvPr id="6" name="TextovéPole 5"/>
          <p:cNvSpPr txBox="1"/>
          <p:nvPr/>
        </p:nvSpPr>
        <p:spPr>
          <a:xfrm>
            <a:off x="2531736" y="6014169"/>
            <a:ext cx="768159" cy="369332"/>
          </a:xfrm>
          <a:prstGeom prst="rect">
            <a:avLst/>
          </a:prstGeom>
          <a:noFill/>
        </p:spPr>
        <p:txBody>
          <a:bodyPr wrap="none" rtlCol="0">
            <a:spAutoFit/>
          </a:bodyPr>
          <a:lstStyle/>
          <a:p>
            <a:r>
              <a:rPr lang="sk-SK" dirty="0" smtClean="0">
                <a:solidFill>
                  <a:schemeClr val="bg1"/>
                </a:solidFill>
              </a:rPr>
              <a:t>Ludus</a:t>
            </a:r>
            <a:endParaRPr lang="sk-SK" dirty="0">
              <a:solidFill>
                <a:schemeClr val="bg1"/>
              </a:solidFill>
            </a:endParaRPr>
          </a:p>
        </p:txBody>
      </p:sp>
    </p:spTree>
    <p:extLst>
      <p:ext uri="{BB962C8B-B14F-4D97-AF65-F5344CB8AC3E}">
        <p14:creationId xmlns:p14="http://schemas.microsoft.com/office/powerpoint/2010/main" val="4062179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67544" y="1513116"/>
            <a:ext cx="8208912" cy="720080"/>
          </a:xfrm>
        </p:spPr>
        <p:txBody>
          <a:bodyPr>
            <a:normAutofit/>
          </a:bodyPr>
          <a:lstStyle/>
          <a:p>
            <a:pPr marL="0" indent="0">
              <a:buNone/>
            </a:pPr>
            <a:r>
              <a:rPr lang="sk-SK" sz="1600" dirty="0" smtClean="0">
                <a:latin typeface="Times New Roman" panose="02020603050405020304" pitchFamily="18" charset="0"/>
                <a:cs typeface="Times New Roman" panose="02020603050405020304" pitchFamily="18" charset="0"/>
              </a:rPr>
              <a:t>Dňa </a:t>
            </a:r>
            <a:r>
              <a:rPr lang="sk-SK" sz="1600" dirty="0">
                <a:latin typeface="Times New Roman" panose="02020603050405020304" pitchFamily="18" charset="0"/>
                <a:cs typeface="Times New Roman" panose="02020603050405020304" pitchFamily="18" charset="0"/>
              </a:rPr>
              <a:t>21.5.2015 sme boli pozvaní na tradičné cirkusové predstavenie žiakov šiesteho ročníka </a:t>
            </a:r>
            <a:r>
              <a:rPr lang="sk-SK" sz="1600" dirty="0" err="1">
                <a:latin typeface="Times New Roman" panose="02020603050405020304" pitchFamily="18" charset="0"/>
                <a:cs typeface="Times New Roman" panose="02020603050405020304" pitchFamily="18" charset="0"/>
              </a:rPr>
              <a:t>Waldorfskej</a:t>
            </a:r>
            <a:r>
              <a:rPr lang="sk-SK" sz="1600" dirty="0">
                <a:latin typeface="Times New Roman" panose="02020603050405020304" pitchFamily="18" charset="0"/>
                <a:cs typeface="Times New Roman" panose="02020603050405020304" pitchFamily="18" charset="0"/>
              </a:rPr>
              <a:t> školy. Predviedli nám zaujímavé akrobatické kúsky. </a:t>
            </a:r>
          </a:p>
          <a:p>
            <a:endParaRPr lang="sk-SK" dirty="0"/>
          </a:p>
        </p:txBody>
      </p:sp>
      <p:sp>
        <p:nvSpPr>
          <p:cNvPr id="3" name="Nadpis 2"/>
          <p:cNvSpPr>
            <a:spLocks noGrp="1"/>
          </p:cNvSpPr>
          <p:nvPr>
            <p:ph type="title"/>
          </p:nvPr>
        </p:nvSpPr>
        <p:spPr>
          <a:xfrm>
            <a:off x="457200" y="338328"/>
            <a:ext cx="8229600" cy="786416"/>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a:t>
            </a:r>
            <a:r>
              <a:rPr lang="sk-SK" sz="2400" dirty="0" smtClean="0">
                <a:latin typeface="Times New Roman" panose="02020603050405020304" pitchFamily="18" charset="0"/>
                <a:cs typeface="Times New Roman" panose="02020603050405020304" pitchFamily="18" charset="0"/>
              </a:rPr>
              <a:t>kultúra</a:t>
            </a:r>
            <a:endParaRPr lang="sk-SK" sz="2400" dirty="0"/>
          </a:p>
        </p:txBody>
      </p:sp>
      <p:pic>
        <p:nvPicPr>
          <p:cNvPr id="10243" name="Obrázek 61" descr="C:\Users\DSS Integra\Desktop\Dokumenty_16_06_2014\Akcie_plány_realizácií\2015\Cirkus_Waldorfská_škola_21_05_2015\IMG_12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972" y="3473323"/>
            <a:ext cx="4342259" cy="3256694"/>
          </a:xfrm>
          <a:prstGeom prst="rect">
            <a:avLst/>
          </a:prstGeom>
          <a:noFill/>
          <a:ln w="9525">
            <a:noFill/>
            <a:miter lim="800000"/>
            <a:headEnd/>
            <a:tailEnd/>
          </a:ln>
          <a:effectLst>
            <a:glow rad="127000">
              <a:schemeClr val="bg1"/>
            </a:glow>
            <a:softEdge rad="317500"/>
          </a:effectLst>
          <a:extLst/>
        </p:spPr>
      </p:pic>
      <p:pic>
        <p:nvPicPr>
          <p:cNvPr id="21" name="Obrázek 62" descr="C:\Users\DSS Integra\Desktop\Dokumenty_16_06_2014\Akcie_plány_realizácií\2015\Cirkus_Waldorfská_škola_21_05_2015\IMG_12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9" y="2151901"/>
            <a:ext cx="3768203" cy="282615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ázek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196" y="1941072"/>
            <a:ext cx="3692463" cy="2769348"/>
          </a:xfrm>
          <a:prstGeom prst="rect">
            <a:avLst/>
          </a:prstGeom>
          <a:noFill/>
          <a:ln>
            <a:noFill/>
          </a:ln>
          <a:effectLst>
            <a:softEdge rad="317500"/>
          </a:effectLst>
        </p:spPr>
      </p:pic>
      <p:pic>
        <p:nvPicPr>
          <p:cNvPr id="7170" name="Picture 2" descr="C:\Users\RIADITEL\Desktop\Integra\FOTO\Fotogaléria\2014\walfdorská škola\P10101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321" y="3888130"/>
            <a:ext cx="4262831" cy="284188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768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67545" y="2675467"/>
            <a:ext cx="4464496" cy="1545621"/>
          </a:xfrm>
        </p:spPr>
        <p:txBody>
          <a:bodyPr>
            <a:normAutofit lnSpcReduction="10000"/>
          </a:bodyPr>
          <a:lstStyle/>
          <a:p>
            <a:r>
              <a:rPr lang="sk-SK" sz="1600" b="1" dirty="0" smtClean="0">
                <a:latin typeface="Times New Roman" panose="02020603050405020304" pitchFamily="18" charset="0"/>
                <a:cs typeface="Times New Roman" panose="02020603050405020304" pitchFamily="18" charset="0"/>
              </a:rPr>
              <a:t>21.05.2015</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sme sa zúčastnili na III. </a:t>
            </a:r>
            <a:r>
              <a:rPr lang="sk-SK" sz="1600" dirty="0" smtClean="0">
                <a:latin typeface="Times New Roman" panose="02020603050405020304" pitchFamily="18" charset="0"/>
                <a:cs typeface="Times New Roman" panose="02020603050405020304" pitchFamily="18" charset="0"/>
              </a:rPr>
              <a:t>ročníka </a:t>
            </a:r>
            <a:r>
              <a:rPr lang="sk-SK" sz="1600" b="1" dirty="0">
                <a:latin typeface="Times New Roman" panose="02020603050405020304" pitchFamily="18" charset="0"/>
                <a:cs typeface="Times New Roman" panose="02020603050405020304" pitchFamily="18" charset="0"/>
              </a:rPr>
              <a:t>stolno-hokejového turnaja</a:t>
            </a:r>
            <a:r>
              <a:rPr lang="sk-SK" sz="1600" dirty="0">
                <a:latin typeface="Times New Roman" panose="02020603050405020304" pitchFamily="18" charset="0"/>
                <a:cs typeface="Times New Roman" panose="02020603050405020304" pitchFamily="18" charset="0"/>
              </a:rPr>
              <a:t>, ktorý organizoval DSS </a:t>
            </a:r>
            <a:r>
              <a:rPr lang="sk-SK" sz="1600" dirty="0" err="1">
                <a:latin typeface="Times New Roman" panose="02020603050405020304" pitchFamily="18" charset="0"/>
                <a:cs typeface="Times New Roman" panose="02020603050405020304" pitchFamily="18" charset="0"/>
              </a:rPr>
              <a:t>Hestia</a:t>
            </a:r>
            <a:r>
              <a:rPr lang="sk-SK" sz="1600" dirty="0">
                <a:latin typeface="Times New Roman" panose="02020603050405020304" pitchFamily="18" charset="0"/>
                <a:cs typeface="Times New Roman" panose="02020603050405020304" pitchFamily="18" charset="0"/>
              </a:rPr>
              <a:t> v Pezinku. Naše zariadenie reprezentovali Peter a Juraj. Bojovali statočne,  podarilo sa im dopracovať do finále a umiestniť sa na druhom mieste. </a:t>
            </a:r>
          </a:p>
          <a:p>
            <a:endParaRPr lang="sk-SK" dirty="0"/>
          </a:p>
        </p:txBody>
      </p:sp>
      <p:sp>
        <p:nvSpPr>
          <p:cNvPr id="3" name="Nadpis 2"/>
          <p:cNvSpPr>
            <a:spLocks noGrp="1"/>
          </p:cNvSpPr>
          <p:nvPr>
            <p:ph type="title"/>
          </p:nvPr>
        </p:nvSpPr>
        <p:spPr>
          <a:xfrm>
            <a:off x="457200" y="338328"/>
            <a:ext cx="8229600" cy="642400"/>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a:t>
            </a:r>
            <a:r>
              <a:rPr lang="sk-SK" sz="2400" dirty="0" smtClean="0">
                <a:latin typeface="Times New Roman" panose="02020603050405020304" pitchFamily="18" charset="0"/>
                <a:cs typeface="Times New Roman" panose="02020603050405020304" pitchFamily="18" charset="0"/>
              </a:rPr>
              <a:t>– súťaže, šport</a:t>
            </a:r>
            <a:endParaRPr lang="sk-SK" sz="2400" dirty="0"/>
          </a:p>
        </p:txBody>
      </p:sp>
      <p:pic>
        <p:nvPicPr>
          <p:cNvPr id="11267" name="Obrázek 63" descr="C:\Users\DSS Integra\Desktop\Dokumenty_16_06_2014\Akcie_plány_realizácií\2015\Stolno_hokejový_trunaj_21_05_2015_DSS_Hestia_Pezinok\P52106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571" y="1484785"/>
            <a:ext cx="3941630" cy="286295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4427984" y="4077072"/>
            <a:ext cx="4395936" cy="2062103"/>
          </a:xfrm>
          <a:prstGeom prst="rect">
            <a:avLst/>
          </a:prstGeom>
          <a:noFill/>
        </p:spPr>
        <p:txBody>
          <a:bodyPr wrap="square" rtlCol="0">
            <a:spAutoFit/>
          </a:bodyPr>
          <a:lstStyle/>
          <a:p>
            <a:pPr algn="just"/>
            <a:r>
              <a:rPr lang="sk-SK" sz="1600" dirty="0">
                <a:latin typeface="Times New Roman" panose="02020603050405020304" pitchFamily="18" charset="0"/>
                <a:cs typeface="Times New Roman" panose="02020603050405020304" pitchFamily="18" charset="0"/>
              </a:rPr>
              <a:t>Dňa </a:t>
            </a:r>
            <a:r>
              <a:rPr lang="sk-SK" sz="1600" b="1" dirty="0">
                <a:latin typeface="Times New Roman" panose="02020603050405020304" pitchFamily="18" charset="0"/>
                <a:cs typeface="Times New Roman" panose="02020603050405020304" pitchFamily="18" charset="0"/>
              </a:rPr>
              <a:t>11.06.2015</a:t>
            </a:r>
            <a:r>
              <a:rPr lang="sk-SK" sz="1600" dirty="0">
                <a:latin typeface="Times New Roman" panose="02020603050405020304" pitchFamily="18" charset="0"/>
                <a:cs typeface="Times New Roman" panose="02020603050405020304" pitchFamily="18" charset="0"/>
              </a:rPr>
              <a:t> sme sa zúčastnili  v areáli Partizánskej lúky športovo-vedomostnej súťaže, poznávania prírody a ľudí </a:t>
            </a:r>
            <a:r>
              <a:rPr lang="sk-SK" sz="1600" b="1" dirty="0" smtClean="0">
                <a:latin typeface="Times New Roman" panose="02020603050405020304" pitchFamily="18" charset="0"/>
                <a:cs typeface="Times New Roman" panose="02020603050405020304" pitchFamily="18" charset="0"/>
              </a:rPr>
              <a:t>„Pestrý </a:t>
            </a:r>
            <a:r>
              <a:rPr lang="sk-SK" sz="1600" b="1" dirty="0">
                <a:latin typeface="Times New Roman" panose="02020603050405020304" pitchFamily="18" charset="0"/>
                <a:cs typeface="Times New Roman" panose="02020603050405020304" pitchFamily="18" charset="0"/>
              </a:rPr>
              <a:t>deň</a:t>
            </a:r>
            <a:r>
              <a:rPr lang="sk-SK" sz="1600" dirty="0">
                <a:latin typeface="Times New Roman" panose="02020603050405020304" pitchFamily="18" charset="0"/>
                <a:cs typeface="Times New Roman" panose="02020603050405020304" pitchFamily="18" charset="0"/>
              </a:rPr>
              <a:t>“. Naše dve súťažné družstvá si zmerali sily s inými družstvami v disciplínach z oblasti poznávania prírody, prvej pomoci, orientácie v teréne a fyzických zdatností. V srdečnej atmosfére sme si spestrili nielen deň ale i zážitky a vedomosti spojené s lesnou prírodou.</a:t>
            </a:r>
          </a:p>
        </p:txBody>
      </p:sp>
      <p:pic>
        <p:nvPicPr>
          <p:cNvPr id="11269" name="Obrázek 72" descr="C:\Users\DSS Integra\Desktop\Dokumenty_16_06_2014\Akcie_plány_realizácií\2015\Pestrý_deň_11_06_2015\IMG_15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2567" y="3680003"/>
            <a:ext cx="2586787" cy="193719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64" descr="C:\Users\DSS Integra\Desktop\Dokumenty_16_06_2014\Akcie_plány_realizácií\2015\Stolno_hokejový_trunaj_21_05_2015_DSS_Hestia_Pezinok\P52105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813" y="764704"/>
            <a:ext cx="3487976" cy="2180044"/>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ázek 71" descr="C:\Users\DSS Integra\Desktop\Dokumenty_16_06_2014\Akcie_plány_realizácií\2015\Pestrý_deň_11_06_2015\IMG_148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413" y="4648598"/>
            <a:ext cx="2869028" cy="2198521"/>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5390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9" y="1988840"/>
            <a:ext cx="2304255" cy="3312368"/>
          </a:xfrm>
        </p:spPr>
        <p:txBody>
          <a:bodyPr/>
          <a:lstStyle/>
          <a:p>
            <a:pPr marL="0" indent="0">
              <a:buNone/>
            </a:pPr>
            <a:r>
              <a:rPr lang="sk-SK" sz="1600" dirty="0">
                <a:latin typeface="Times New Roman" panose="02020603050405020304" pitchFamily="18" charset="0"/>
                <a:cs typeface="Times New Roman" panose="02020603050405020304" pitchFamily="18" charset="0"/>
              </a:rPr>
              <a:t>Dňa </a:t>
            </a:r>
            <a:r>
              <a:rPr lang="sk-SK" sz="1600" b="1" dirty="0">
                <a:latin typeface="Times New Roman" panose="02020603050405020304" pitchFamily="18" charset="0"/>
                <a:cs typeface="Times New Roman" panose="02020603050405020304" pitchFamily="18" charset="0"/>
              </a:rPr>
              <a:t>23.6. 2015</a:t>
            </a:r>
            <a:r>
              <a:rPr lang="sk-SK" sz="1600" dirty="0">
                <a:latin typeface="Times New Roman" panose="02020603050405020304" pitchFamily="18" charset="0"/>
                <a:cs typeface="Times New Roman" panose="02020603050405020304" pitchFamily="18" charset="0"/>
              </a:rPr>
              <a:t>  sa klienti DSS </a:t>
            </a:r>
            <a:r>
              <a:rPr lang="sk-SK" sz="1600" dirty="0" err="1">
                <a:latin typeface="Times New Roman" panose="02020603050405020304" pitchFamily="18" charset="0"/>
                <a:cs typeface="Times New Roman" panose="02020603050405020304" pitchFamily="18" charset="0"/>
              </a:rPr>
              <a:t>Integra</a:t>
            </a:r>
            <a:r>
              <a:rPr lang="sk-SK" sz="1600" dirty="0">
                <a:latin typeface="Times New Roman" panose="02020603050405020304" pitchFamily="18" charset="0"/>
                <a:cs typeface="Times New Roman" panose="02020603050405020304" pitchFamily="18" charset="0"/>
              </a:rPr>
              <a:t> zúčastnili 6. ročníka </a:t>
            </a:r>
            <a:r>
              <a:rPr lang="sk-SK" sz="1600" b="1" dirty="0" err="1">
                <a:latin typeface="Times New Roman" panose="02020603050405020304" pitchFamily="18" charset="0"/>
                <a:cs typeface="Times New Roman" panose="02020603050405020304" pitchFamily="18" charset="0"/>
              </a:rPr>
              <a:t>petangového</a:t>
            </a:r>
            <a:r>
              <a:rPr lang="sk-SK" sz="1600" b="1" dirty="0">
                <a:latin typeface="Times New Roman" panose="02020603050405020304" pitchFamily="18" charset="0"/>
                <a:cs typeface="Times New Roman" panose="02020603050405020304" pitchFamily="18" charset="0"/>
              </a:rPr>
              <a:t> turnaja </a:t>
            </a:r>
            <a:r>
              <a:rPr lang="sk-SK" sz="1600" dirty="0">
                <a:latin typeface="Times New Roman" panose="02020603050405020304" pitchFamily="18" charset="0"/>
                <a:cs typeface="Times New Roman" panose="02020603050405020304" pitchFamily="18" charset="0"/>
              </a:rPr>
              <a:t>ktorý sa konal v Modre v areáli Hotela Pod Lipou. Turnaj sa niesol vo veľmi priateľskej atmosfére a okrem </a:t>
            </a:r>
            <a:r>
              <a:rPr lang="sk-SK" sz="1600" dirty="0" err="1">
                <a:latin typeface="Times New Roman" panose="02020603050405020304" pitchFamily="18" charset="0"/>
                <a:cs typeface="Times New Roman" panose="02020603050405020304" pitchFamily="18" charset="0"/>
              </a:rPr>
              <a:t>petangu</a:t>
            </a:r>
            <a:r>
              <a:rPr lang="sk-SK" sz="1600" dirty="0">
                <a:latin typeface="Times New Roman" panose="02020603050405020304" pitchFamily="18" charset="0"/>
                <a:cs typeface="Times New Roman" panose="02020603050405020304" pitchFamily="18" charset="0"/>
              </a:rPr>
              <a:t> sme spoznali klientov z ostatných zariadení </a:t>
            </a:r>
            <a:r>
              <a:rPr lang="sk-SK" sz="1600" dirty="0"/>
              <a:t>a nadviazali nové kamarátstva.</a:t>
            </a:r>
          </a:p>
          <a:p>
            <a:endParaRPr lang="sk-SK" dirty="0"/>
          </a:p>
        </p:txBody>
      </p:sp>
      <p:sp>
        <p:nvSpPr>
          <p:cNvPr id="3" name="Nadpis 2"/>
          <p:cNvSpPr>
            <a:spLocks noGrp="1"/>
          </p:cNvSpPr>
          <p:nvPr>
            <p:ph type="title"/>
          </p:nvPr>
        </p:nvSpPr>
        <p:spPr>
          <a:xfrm>
            <a:off x="457200" y="338328"/>
            <a:ext cx="8229600" cy="642400"/>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a:t>
            </a:r>
            <a:r>
              <a:rPr lang="sk-SK" sz="2400" dirty="0" smtClean="0">
                <a:latin typeface="Times New Roman" panose="02020603050405020304" pitchFamily="18" charset="0"/>
                <a:cs typeface="Times New Roman" panose="02020603050405020304" pitchFamily="18" charset="0"/>
              </a:rPr>
              <a:t>– súťaže, šport</a:t>
            </a:r>
            <a:endParaRPr lang="sk-SK" sz="2400" dirty="0"/>
          </a:p>
        </p:txBody>
      </p:sp>
      <p:pic>
        <p:nvPicPr>
          <p:cNvPr id="12290" name="Obrázek 81" descr="C:\Users\DSS Integra\Desktop\Dokumenty_16_06_2014\Akcie_plány_realizácií\2015\Petang_Modra_24_06_2015\foto\IMG_18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953" y="720295"/>
            <a:ext cx="3982199" cy="316233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Obrázek 82" descr="C:\Users\DSS Integra\Desktop\Dokumenty_16_06_2014\Akcie_plány_realizácií\2015\Petang_Modra_24_06_2015\foto\IMG_1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95" y="4542010"/>
            <a:ext cx="3643916" cy="231599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5940152" y="3733358"/>
            <a:ext cx="2899345" cy="2800767"/>
          </a:xfrm>
          <a:prstGeom prst="rect">
            <a:avLst/>
          </a:prstGeom>
          <a:noFill/>
        </p:spPr>
        <p:txBody>
          <a:bodyPr wrap="square" rtlCol="0">
            <a:spAutoFit/>
          </a:bodyPr>
          <a:lstStyle/>
          <a:p>
            <a:r>
              <a:rPr lang="sk-SK" sz="1600" dirty="0">
                <a:latin typeface="Times New Roman" panose="02020603050405020304" pitchFamily="18" charset="0"/>
                <a:cs typeface="Times New Roman" panose="02020603050405020304" pitchFamily="18" charset="0"/>
              </a:rPr>
              <a:t>Dňa </a:t>
            </a:r>
            <a:r>
              <a:rPr lang="sk-SK" sz="1600" b="1" dirty="0">
                <a:latin typeface="Times New Roman" panose="02020603050405020304" pitchFamily="18" charset="0"/>
                <a:cs typeface="Times New Roman" panose="02020603050405020304" pitchFamily="18" charset="0"/>
              </a:rPr>
              <a:t>23.10.2015</a:t>
            </a:r>
            <a:r>
              <a:rPr lang="sk-SK" sz="1600" dirty="0">
                <a:latin typeface="Times New Roman" panose="02020603050405020304" pitchFamily="18" charset="0"/>
                <a:cs typeface="Times New Roman" panose="02020603050405020304" pitchFamily="18" charset="0"/>
              </a:rPr>
              <a:t> sme sa zúčastnili </a:t>
            </a:r>
            <a:r>
              <a:rPr lang="sk-SK" sz="1600" b="1" dirty="0">
                <a:latin typeface="Times New Roman" panose="02020603050405020304" pitchFamily="18" charset="0"/>
                <a:cs typeface="Times New Roman" panose="02020603050405020304" pitchFamily="18" charset="0"/>
              </a:rPr>
              <a:t>plaveckých pretekov</a:t>
            </a:r>
            <a:r>
              <a:rPr lang="sk-SK" sz="1600" dirty="0">
                <a:latin typeface="Times New Roman" panose="02020603050405020304" pitchFamily="18" charset="0"/>
                <a:cs typeface="Times New Roman" panose="02020603050405020304" pitchFamily="18" charset="0"/>
              </a:rPr>
              <a:t>. Na 7. ročníku regionálnych plaveckých pretekov ľudí s mentálnym znevýhodnením súťažil jeden plavec. Peter Osvald prekonal sám seba v zdolaní 16 m s pomocou „slíža“ a za podpory asistenta. Vyhral prvé miesto vo svojej kategórii. </a:t>
            </a:r>
          </a:p>
        </p:txBody>
      </p:sp>
      <p:pic>
        <p:nvPicPr>
          <p:cNvPr id="12292" name="Obrázek 108" descr="C:\Users\DSS Integra\Desktop\Dokumenty_16_06_2014\Akcie_plány_realizácií\2015\Plavecké_preteky_7_ročník_23_10_2015\IMG_20151023_0937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437" y="1112317"/>
            <a:ext cx="3741852" cy="280145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Obrázek 109" descr="C:\Users\DSS Integra\Desktop\Dokumenty_16_06_2014\Akcie_plány_realizácií\2015\Plavecké_preteky_7_ročník_23_10_2015\IMG_20151023_0855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3080222"/>
            <a:ext cx="2878119" cy="3608611"/>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624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67544" y="1628800"/>
            <a:ext cx="8424936" cy="4497363"/>
          </a:xfrm>
        </p:spPr>
        <p:txBody>
          <a:bodyPr>
            <a:normAutofit fontScale="62500" lnSpcReduction="20000"/>
          </a:bodyPr>
          <a:lstStyle/>
          <a:p>
            <a:pPr marL="0" indent="0">
              <a:buNone/>
            </a:pPr>
            <a:endParaRPr lang="sk-SK" dirty="0">
              <a:latin typeface="Times New Roman" panose="02020603050405020304" pitchFamily="18" charset="0"/>
              <a:cs typeface="Times New Roman" panose="02020603050405020304" pitchFamily="18" charset="0"/>
            </a:endParaRPr>
          </a:p>
          <a:p>
            <a:pPr marL="0" indent="0">
              <a:buNone/>
            </a:pPr>
            <a:r>
              <a:rPr lang="sk-SK" b="1" dirty="0">
                <a:latin typeface="Times New Roman" panose="02020603050405020304" pitchFamily="18" charset="0"/>
                <a:cs typeface="Times New Roman" panose="02020603050405020304" pitchFamily="18" charset="0"/>
              </a:rPr>
              <a:t>Zriaďovateľ</a:t>
            </a:r>
            <a:r>
              <a:rPr lang="sk-SK" dirty="0">
                <a:latin typeface="Times New Roman" panose="02020603050405020304" pitchFamily="18" charset="0"/>
                <a:cs typeface="Times New Roman" panose="02020603050405020304" pitchFamily="18" charset="0"/>
              </a:rPr>
              <a:t>: 		</a:t>
            </a:r>
            <a:r>
              <a:rPr lang="sk-SK" dirty="0" smtClean="0">
                <a:latin typeface="Times New Roman" panose="02020603050405020304" pitchFamily="18" charset="0"/>
                <a:cs typeface="Times New Roman" panose="02020603050405020304" pitchFamily="18" charset="0"/>
              </a:rPr>
              <a:t>Bratislavský </a:t>
            </a:r>
            <a:r>
              <a:rPr lang="sk-SK" dirty="0">
                <a:latin typeface="Times New Roman" panose="02020603050405020304" pitchFamily="18" charset="0"/>
                <a:cs typeface="Times New Roman" panose="02020603050405020304" pitchFamily="18" charset="0"/>
              </a:rPr>
              <a:t>samosprávny kraj, Sabinovská 16, 820 05 Bratislava</a:t>
            </a:r>
          </a:p>
          <a:p>
            <a:pPr marL="0" indent="0">
              <a:buNone/>
            </a:pPr>
            <a:r>
              <a:rPr lang="sk-SK" b="1" dirty="0">
                <a:latin typeface="Times New Roman" panose="02020603050405020304" pitchFamily="18" charset="0"/>
                <a:cs typeface="Times New Roman" panose="02020603050405020304" pitchFamily="18" charset="0"/>
              </a:rPr>
              <a:t>Organizácia	</a:t>
            </a:r>
            <a:r>
              <a:rPr lang="sk-SK" dirty="0">
                <a:latin typeface="Times New Roman" panose="02020603050405020304" pitchFamily="18" charset="0"/>
                <a:cs typeface="Times New Roman" panose="02020603050405020304" pitchFamily="18" charset="0"/>
              </a:rPr>
              <a:t>: 	</a:t>
            </a:r>
            <a:r>
              <a:rPr lang="sk-SK" dirty="0" smtClean="0">
                <a:latin typeface="Times New Roman" panose="02020603050405020304" pitchFamily="18" charset="0"/>
                <a:cs typeface="Times New Roman" panose="02020603050405020304" pitchFamily="18" charset="0"/>
              </a:rPr>
              <a:t>Domov </a:t>
            </a:r>
            <a:r>
              <a:rPr lang="sk-SK" dirty="0">
                <a:latin typeface="Times New Roman" panose="02020603050405020304" pitchFamily="18" charset="0"/>
                <a:cs typeface="Times New Roman" panose="02020603050405020304" pitchFamily="18" charset="0"/>
              </a:rPr>
              <a:t>sociálnych služieb pre deti a dospelých </a:t>
            </a:r>
            <a:r>
              <a:rPr lang="sk-SK" dirty="0" err="1">
                <a:latin typeface="Times New Roman" panose="02020603050405020304" pitchFamily="18" charset="0"/>
                <a:cs typeface="Times New Roman" panose="02020603050405020304" pitchFamily="18" charset="0"/>
              </a:rPr>
              <a:t>Integra</a:t>
            </a:r>
            <a:endParaRPr lang="sk-SK" dirty="0">
              <a:latin typeface="Times New Roman" panose="02020603050405020304" pitchFamily="18" charset="0"/>
              <a:cs typeface="Times New Roman" panose="02020603050405020304" pitchFamily="18" charset="0"/>
            </a:endParaRPr>
          </a:p>
          <a:p>
            <a:pPr marL="0" indent="0">
              <a:buNone/>
            </a:pPr>
            <a:r>
              <a:rPr lang="sk-SK" b="1" dirty="0">
                <a:latin typeface="Times New Roman" panose="02020603050405020304" pitchFamily="18" charset="0"/>
                <a:cs typeface="Times New Roman" panose="02020603050405020304" pitchFamily="18" charset="0"/>
              </a:rPr>
              <a:t>Adresa zariadenia</a:t>
            </a:r>
            <a:r>
              <a:rPr lang="sk-SK" dirty="0">
                <a:latin typeface="Times New Roman" panose="02020603050405020304" pitchFamily="18" charset="0"/>
                <a:cs typeface="Times New Roman" panose="02020603050405020304" pitchFamily="18" charset="0"/>
              </a:rPr>
              <a:t>: 		</a:t>
            </a:r>
            <a:r>
              <a:rPr lang="sk-SK" dirty="0" err="1">
                <a:latin typeface="Times New Roman" panose="02020603050405020304" pitchFamily="18" charset="0"/>
                <a:cs typeface="Times New Roman" panose="02020603050405020304" pitchFamily="18" charset="0"/>
              </a:rPr>
              <a:t>Tylova</a:t>
            </a:r>
            <a:r>
              <a:rPr lang="sk-SK" dirty="0">
                <a:latin typeface="Times New Roman" panose="02020603050405020304" pitchFamily="18" charset="0"/>
                <a:cs typeface="Times New Roman" panose="02020603050405020304" pitchFamily="18" charset="0"/>
              </a:rPr>
              <a:t> 21, 831 04 Bratislava</a:t>
            </a:r>
          </a:p>
          <a:p>
            <a:pPr marL="0" indent="0">
              <a:buNone/>
            </a:pPr>
            <a:r>
              <a:rPr lang="sk-SK" b="1" dirty="0">
                <a:latin typeface="Times New Roman" panose="02020603050405020304" pitchFamily="18" charset="0"/>
                <a:cs typeface="Times New Roman" panose="02020603050405020304" pitchFamily="18" charset="0"/>
              </a:rPr>
              <a:t>Detašované pracovisko:</a:t>
            </a:r>
            <a:r>
              <a:rPr lang="sk-SK" dirty="0">
                <a:latin typeface="Times New Roman" panose="02020603050405020304" pitchFamily="18" charset="0"/>
                <a:cs typeface="Times New Roman" panose="02020603050405020304" pitchFamily="18" charset="0"/>
              </a:rPr>
              <a:t> 	</a:t>
            </a:r>
            <a:r>
              <a:rPr lang="sk-SK" dirty="0" err="1">
                <a:latin typeface="Times New Roman" panose="02020603050405020304" pitchFamily="18" charset="0"/>
                <a:cs typeface="Times New Roman" panose="02020603050405020304" pitchFamily="18" charset="0"/>
              </a:rPr>
              <a:t>Lichnerova</a:t>
            </a:r>
            <a:r>
              <a:rPr lang="sk-SK" dirty="0">
                <a:latin typeface="Times New Roman" panose="02020603050405020304" pitchFamily="18" charset="0"/>
                <a:cs typeface="Times New Roman" panose="02020603050405020304" pitchFamily="18" charset="0"/>
              </a:rPr>
              <a:t>  86, 903 01 Senec, </a:t>
            </a:r>
          </a:p>
          <a:p>
            <a:pPr marL="0" indent="0">
              <a:buNone/>
            </a:pPr>
            <a:r>
              <a:rPr lang="sk-SK" b="1" dirty="0">
                <a:latin typeface="Times New Roman" panose="02020603050405020304" pitchFamily="18" charset="0"/>
                <a:cs typeface="Times New Roman" panose="02020603050405020304" pitchFamily="18" charset="0"/>
              </a:rPr>
              <a:t>Forma právnej subjektivity</a:t>
            </a:r>
            <a:r>
              <a:rPr lang="sk-SK" dirty="0">
                <a:latin typeface="Times New Roman" panose="02020603050405020304" pitchFamily="18" charset="0"/>
                <a:cs typeface="Times New Roman" panose="02020603050405020304" pitchFamily="18" charset="0"/>
              </a:rPr>
              <a:t>: 	rozpočtová organizácia s právnou subjektivitou, </a:t>
            </a:r>
          </a:p>
          <a:p>
            <a:pPr marL="0" indent="0">
              <a:buNone/>
            </a:pPr>
            <a:r>
              <a:rPr lang="sk-SK" dirty="0">
                <a:latin typeface="Times New Roman" panose="02020603050405020304" pitchFamily="18" charset="0"/>
                <a:cs typeface="Times New Roman" panose="02020603050405020304" pitchFamily="18" charset="0"/>
              </a:rPr>
              <a:t>                	                     </a:t>
            </a:r>
            <a:r>
              <a:rPr lang="sk-SK" dirty="0" smtClean="0">
                <a:latin typeface="Times New Roman" panose="02020603050405020304" pitchFamily="18" charset="0"/>
                <a:cs typeface="Times New Roman" panose="02020603050405020304" pitchFamily="18" charset="0"/>
              </a:rPr>
              <a:t>   	napojená </a:t>
            </a:r>
            <a:r>
              <a:rPr lang="sk-SK" dirty="0">
                <a:latin typeface="Times New Roman" panose="02020603050405020304" pitchFamily="18" charset="0"/>
                <a:cs typeface="Times New Roman" panose="02020603050405020304" pitchFamily="18" charset="0"/>
              </a:rPr>
              <a:t>na rozpočet BSK </a:t>
            </a:r>
          </a:p>
          <a:p>
            <a:pPr marL="0" indent="0">
              <a:buNone/>
            </a:pPr>
            <a:r>
              <a:rPr lang="sk-SK" b="1" dirty="0">
                <a:latin typeface="Times New Roman" panose="02020603050405020304" pitchFamily="18" charset="0"/>
                <a:cs typeface="Times New Roman" panose="02020603050405020304" pitchFamily="18" charset="0"/>
              </a:rPr>
              <a:t>IČO:</a:t>
            </a:r>
            <a:r>
              <a:rPr lang="sk-SK" dirty="0">
                <a:latin typeface="Times New Roman" panose="02020603050405020304" pitchFamily="18" charset="0"/>
                <a:cs typeface="Times New Roman" panose="02020603050405020304" pitchFamily="18" charset="0"/>
              </a:rPr>
              <a:t>  			</a:t>
            </a:r>
            <a:r>
              <a:rPr lang="sk-SK" dirty="0" smtClean="0">
                <a:latin typeface="Times New Roman" panose="02020603050405020304" pitchFamily="18" charset="0"/>
                <a:cs typeface="Times New Roman" panose="02020603050405020304" pitchFamily="18" charset="0"/>
              </a:rPr>
              <a:t>308</a:t>
            </a:r>
            <a:r>
              <a:rPr lang="sk-SK" dirty="0">
                <a:latin typeface="Times New Roman" panose="02020603050405020304" pitchFamily="18" charset="0"/>
                <a:cs typeface="Times New Roman" panose="02020603050405020304" pitchFamily="18" charset="0"/>
              </a:rPr>
              <a:t>  43 251</a:t>
            </a:r>
          </a:p>
          <a:p>
            <a:pPr marL="0" indent="0">
              <a:buNone/>
            </a:pPr>
            <a:r>
              <a:rPr lang="sk-SK" b="1" dirty="0">
                <a:latin typeface="Times New Roman" panose="02020603050405020304" pitchFamily="18" charset="0"/>
                <a:cs typeface="Times New Roman" panose="02020603050405020304" pitchFamily="18" charset="0"/>
              </a:rPr>
              <a:t>DIČ:</a:t>
            </a:r>
            <a:r>
              <a:rPr lang="sk-SK" dirty="0">
                <a:latin typeface="Times New Roman" panose="02020603050405020304" pitchFamily="18" charset="0"/>
                <a:cs typeface="Times New Roman" panose="02020603050405020304" pitchFamily="18" charset="0"/>
              </a:rPr>
              <a:t> 			</a:t>
            </a:r>
            <a:r>
              <a:rPr lang="sk-SK" dirty="0" smtClean="0">
                <a:latin typeface="Times New Roman" panose="02020603050405020304" pitchFamily="18" charset="0"/>
                <a:cs typeface="Times New Roman" panose="02020603050405020304" pitchFamily="18" charset="0"/>
              </a:rPr>
              <a:t>2020872601</a:t>
            </a:r>
            <a:endParaRPr lang="sk-SK" dirty="0">
              <a:latin typeface="Times New Roman" panose="02020603050405020304" pitchFamily="18" charset="0"/>
              <a:cs typeface="Times New Roman" panose="02020603050405020304" pitchFamily="18" charset="0"/>
            </a:endParaRPr>
          </a:p>
          <a:p>
            <a:pPr marL="0" indent="0">
              <a:buNone/>
            </a:pPr>
            <a:r>
              <a:rPr lang="sk-SK" b="1" dirty="0">
                <a:latin typeface="Times New Roman" panose="02020603050405020304" pitchFamily="18" charset="0"/>
                <a:cs typeface="Times New Roman" panose="02020603050405020304" pitchFamily="18" charset="0"/>
              </a:rPr>
              <a:t>Štatutárny orgán</a:t>
            </a:r>
            <a:r>
              <a:rPr lang="sk-SK" dirty="0">
                <a:latin typeface="Times New Roman" panose="02020603050405020304" pitchFamily="18" charset="0"/>
                <a:cs typeface="Times New Roman" panose="02020603050405020304" pitchFamily="18" charset="0"/>
              </a:rPr>
              <a:t>: 		riaditeľ zariadenia</a:t>
            </a:r>
          </a:p>
          <a:p>
            <a:pPr marL="0" indent="0">
              <a:buNone/>
            </a:pPr>
            <a:r>
              <a:rPr lang="sk-SK" b="1" dirty="0">
                <a:latin typeface="Times New Roman" panose="02020603050405020304" pitchFamily="18" charset="0"/>
                <a:cs typeface="Times New Roman" panose="02020603050405020304" pitchFamily="18" charset="0"/>
              </a:rPr>
              <a:t>Telefón:</a:t>
            </a:r>
            <a:r>
              <a:rPr lang="sk-SK" dirty="0">
                <a:latin typeface="Times New Roman" panose="02020603050405020304" pitchFamily="18" charset="0"/>
                <a:cs typeface="Times New Roman" panose="02020603050405020304" pitchFamily="18" charset="0"/>
              </a:rPr>
              <a:t>			02/44 45 87 29</a:t>
            </a:r>
          </a:p>
          <a:p>
            <a:pPr marL="0" indent="0">
              <a:buNone/>
            </a:pPr>
            <a:r>
              <a:rPr lang="sk-SK" b="1" dirty="0">
                <a:latin typeface="Times New Roman" panose="02020603050405020304" pitchFamily="18" charset="0"/>
                <a:cs typeface="Times New Roman" panose="02020603050405020304" pitchFamily="18" charset="0"/>
              </a:rPr>
              <a:t>e-mail:	</a:t>
            </a:r>
            <a:r>
              <a:rPr lang="sk-SK" dirty="0">
                <a:latin typeface="Times New Roman" panose="02020603050405020304" pitchFamily="18" charset="0"/>
                <a:cs typeface="Times New Roman" panose="02020603050405020304" pitchFamily="18" charset="0"/>
              </a:rPr>
              <a:t>		</a:t>
            </a:r>
            <a:r>
              <a:rPr lang="sk-SK" u="sng" dirty="0" err="1" smtClean="0">
                <a:latin typeface="Times New Roman" panose="02020603050405020304" pitchFamily="18" charset="0"/>
                <a:cs typeface="Times New Roman" panose="02020603050405020304" pitchFamily="18" charset="0"/>
                <a:hlinkClick r:id="rId2"/>
              </a:rPr>
              <a:t>dssintegra@dssintegra.sk</a:t>
            </a:r>
            <a:r>
              <a:rPr lang="sk-SK" dirty="0">
                <a:latin typeface="Times New Roman" panose="02020603050405020304" pitchFamily="18" charset="0"/>
                <a:cs typeface="Times New Roman" panose="02020603050405020304" pitchFamily="18" charset="0"/>
              </a:rPr>
              <a:t>,  </a:t>
            </a:r>
          </a:p>
          <a:p>
            <a:pPr marL="0" indent="0">
              <a:buNone/>
            </a:pPr>
            <a:r>
              <a:rPr lang="sk-SK" b="1" dirty="0">
                <a:latin typeface="Times New Roman" panose="02020603050405020304" pitchFamily="18" charset="0"/>
                <a:cs typeface="Times New Roman" panose="02020603050405020304" pitchFamily="18" charset="0"/>
              </a:rPr>
              <a:t>web stránka:</a:t>
            </a:r>
            <a:r>
              <a:rPr lang="sk-SK" dirty="0">
                <a:latin typeface="Times New Roman" panose="02020603050405020304" pitchFamily="18" charset="0"/>
                <a:cs typeface="Times New Roman" panose="02020603050405020304" pitchFamily="18" charset="0"/>
              </a:rPr>
              <a:t>		</a:t>
            </a:r>
            <a:r>
              <a:rPr lang="sk-SK" u="sng" dirty="0" err="1" smtClean="0">
                <a:latin typeface="Times New Roman" panose="02020603050405020304" pitchFamily="18" charset="0"/>
                <a:cs typeface="Times New Roman" panose="02020603050405020304" pitchFamily="18" charset="0"/>
                <a:hlinkClick r:id="rId3"/>
              </a:rPr>
              <a:t>www.dssintegra.sk</a:t>
            </a:r>
            <a:endParaRPr lang="sk-SK" dirty="0">
              <a:latin typeface="Times New Roman" panose="02020603050405020304" pitchFamily="18" charset="0"/>
              <a:cs typeface="Times New Roman" panose="02020603050405020304" pitchFamily="18" charset="0"/>
            </a:endParaRPr>
          </a:p>
          <a:p>
            <a:pPr marL="0" indent="0">
              <a:buNone/>
            </a:pPr>
            <a:r>
              <a:rPr lang="sk-SK" b="1" dirty="0" err="1">
                <a:latin typeface="Times New Roman" panose="02020603050405020304" pitchFamily="18" charset="0"/>
                <a:cs typeface="Times New Roman" panose="02020603050405020304" pitchFamily="18" charset="0"/>
              </a:rPr>
              <a:t>facebook</a:t>
            </a:r>
            <a:r>
              <a:rPr lang="sk-SK" b="1" dirty="0">
                <a:latin typeface="Times New Roman" panose="02020603050405020304" pitchFamily="18" charset="0"/>
                <a:cs typeface="Times New Roman" panose="02020603050405020304" pitchFamily="18" charset="0"/>
              </a:rPr>
              <a:t> :			</a:t>
            </a:r>
            <a:r>
              <a:rPr lang="sk-SK" b="1" dirty="0" err="1">
                <a:latin typeface="Times New Roman" panose="02020603050405020304" pitchFamily="18" charset="0"/>
                <a:cs typeface="Times New Roman" panose="02020603050405020304" pitchFamily="18" charset="0"/>
              </a:rPr>
              <a:t>www.facebook.com</a:t>
            </a:r>
            <a:r>
              <a:rPr lang="sk-SK" b="1" dirty="0">
                <a:latin typeface="Times New Roman" panose="02020603050405020304" pitchFamily="18" charset="0"/>
                <a:cs typeface="Times New Roman" panose="02020603050405020304" pitchFamily="18" charset="0"/>
              </a:rPr>
              <a:t>/</a:t>
            </a:r>
            <a:r>
              <a:rPr lang="sk-SK" b="1" dirty="0" err="1">
                <a:latin typeface="Times New Roman" panose="02020603050405020304" pitchFamily="18" charset="0"/>
                <a:cs typeface="Times New Roman" panose="02020603050405020304" pitchFamily="18" charset="0"/>
              </a:rPr>
              <a:t>IntegraDss</a:t>
            </a:r>
            <a:endParaRPr lang="sk-SK" dirty="0">
              <a:latin typeface="Times New Roman" panose="02020603050405020304" pitchFamily="18" charset="0"/>
              <a:cs typeface="Times New Roman" panose="02020603050405020304" pitchFamily="18" charset="0"/>
            </a:endParaRPr>
          </a:p>
          <a:p>
            <a:pPr marL="0" indent="0">
              <a:buNone/>
            </a:pPr>
            <a:r>
              <a:rPr lang="sk-SK" b="1" dirty="0">
                <a:latin typeface="Times New Roman" panose="02020603050405020304" pitchFamily="18" charset="0"/>
                <a:cs typeface="Times New Roman" panose="02020603050405020304" pitchFamily="18" charset="0"/>
              </a:rPr>
              <a:t>Dátum vzniku:		</a:t>
            </a:r>
            <a:r>
              <a:rPr lang="sk-SK" dirty="0" smtClean="0">
                <a:latin typeface="Times New Roman" panose="02020603050405020304" pitchFamily="18" charset="0"/>
                <a:cs typeface="Times New Roman" panose="02020603050405020304" pitchFamily="18" charset="0"/>
              </a:rPr>
              <a:t>01.07.1992</a:t>
            </a:r>
            <a:endParaRPr lang="sk-SK" dirty="0">
              <a:latin typeface="Times New Roman" panose="02020603050405020304" pitchFamily="18" charset="0"/>
              <a:cs typeface="Times New Roman" panose="02020603050405020304" pitchFamily="18" charset="0"/>
            </a:endParaRPr>
          </a:p>
          <a:p>
            <a:pPr marL="0" indent="0">
              <a:buNone/>
            </a:pPr>
            <a:r>
              <a:rPr lang="sk-SK" b="1" dirty="0">
                <a:latin typeface="Times New Roman" panose="02020603050405020304" pitchFamily="18" charset="0"/>
                <a:cs typeface="Times New Roman" panose="02020603050405020304" pitchFamily="18" charset="0"/>
              </a:rPr>
              <a:t>Zriaďovacia listina:		</a:t>
            </a:r>
            <a:r>
              <a:rPr lang="sk-SK" dirty="0">
                <a:latin typeface="Times New Roman" panose="02020603050405020304" pitchFamily="18" charset="0"/>
                <a:cs typeface="Times New Roman" panose="02020603050405020304" pitchFamily="18" charset="0"/>
              </a:rPr>
              <a:t>004/2009</a:t>
            </a:r>
          </a:p>
          <a:p>
            <a:pPr marL="0" indent="0">
              <a:buNone/>
            </a:pPr>
            <a:r>
              <a:rPr lang="sk-SK" b="1" dirty="0">
                <a:latin typeface="Times New Roman" panose="02020603050405020304" pitchFamily="18" charset="0"/>
                <a:cs typeface="Times New Roman" panose="02020603050405020304" pitchFamily="18" charset="0"/>
              </a:rPr>
              <a:t>Dátum registrácie:		</a:t>
            </a:r>
            <a:r>
              <a:rPr lang="sk-SK" dirty="0">
                <a:latin typeface="Times New Roman" panose="02020603050405020304" pitchFamily="18" charset="0"/>
                <a:cs typeface="Times New Roman" panose="02020603050405020304" pitchFamily="18" charset="0"/>
              </a:rPr>
              <a:t>29.07.2009</a:t>
            </a:r>
          </a:p>
          <a:p>
            <a:pPr marL="0" indent="0">
              <a:buNone/>
            </a:pPr>
            <a:r>
              <a:rPr lang="sk-SK" b="1" dirty="0">
                <a:latin typeface="Times New Roman" panose="02020603050405020304" pitchFamily="18" charset="0"/>
                <a:cs typeface="Times New Roman" panose="02020603050405020304" pitchFamily="18" charset="0"/>
              </a:rPr>
              <a:t>Registrácia:		</a:t>
            </a:r>
            <a:r>
              <a:rPr lang="sk-SK" dirty="0" smtClean="0">
                <a:latin typeface="Times New Roman" panose="02020603050405020304" pitchFamily="18" charset="0"/>
                <a:cs typeface="Times New Roman" panose="02020603050405020304" pitchFamily="18" charset="0"/>
              </a:rPr>
              <a:t>66/2009-soc</a:t>
            </a:r>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p:txBody>
      </p:sp>
      <p:sp>
        <p:nvSpPr>
          <p:cNvPr id="3" name="Nadpis 2"/>
          <p:cNvSpPr>
            <a:spLocks noGrp="1"/>
          </p:cNvSpPr>
          <p:nvPr>
            <p:ph type="title"/>
          </p:nvPr>
        </p:nvSpPr>
        <p:spPr/>
        <p:txBody>
          <a:bodyPr>
            <a:normAutofit/>
          </a:bodyPr>
          <a:lstStyle/>
          <a:p>
            <a:r>
              <a:rPr lang="sk-SK" sz="2400" b="1" dirty="0">
                <a:latin typeface="Times New Roman" panose="02020603050405020304" pitchFamily="18" charset="0"/>
                <a:cs typeface="Times New Roman" panose="02020603050405020304" pitchFamily="18" charset="0"/>
              </a:rPr>
              <a:t>Identifikačné  údaje</a:t>
            </a:r>
            <a:r>
              <a:rPr lang="sk-SK" b="1" dirty="0">
                <a:latin typeface="Times New Roman" panose="02020603050405020304" pitchFamily="18" charset="0"/>
                <a:cs typeface="Times New Roman" panose="02020603050405020304" pitchFamily="18" charset="0"/>
              </a:rPr>
              <a:t/>
            </a:r>
            <a:br>
              <a:rPr lang="sk-SK" b="1" dirty="0">
                <a:latin typeface="Times New Roman" panose="02020603050405020304" pitchFamily="18" charset="0"/>
                <a:cs typeface="Times New Roman" panose="02020603050405020304" pitchFamily="18" charset="0"/>
              </a:rPr>
            </a:br>
            <a:endParaRPr lang="sk-SK" dirty="0"/>
          </a:p>
        </p:txBody>
      </p:sp>
    </p:spTree>
    <p:extLst>
      <p:ext uri="{BB962C8B-B14F-4D97-AF65-F5344CB8AC3E}">
        <p14:creationId xmlns:p14="http://schemas.microsoft.com/office/powerpoint/2010/main" val="34818085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72067" y="2675467"/>
            <a:ext cx="5572141" cy="897549"/>
          </a:xfrm>
        </p:spPr>
        <p:txBody>
          <a:bodyPr>
            <a:normAutofit fontScale="85000" lnSpcReduction="20000"/>
          </a:bodyPr>
          <a:lstStyle/>
          <a:p>
            <a:pPr marL="0" indent="0">
              <a:buNone/>
            </a:pPr>
            <a:r>
              <a:rPr lang="sk-SK" sz="1900" b="1" dirty="0">
                <a:latin typeface="Times New Roman" panose="02020603050405020304" pitchFamily="18" charset="0"/>
                <a:cs typeface="Times New Roman" panose="02020603050405020304" pitchFamily="18" charset="0"/>
              </a:rPr>
              <a:t>08.10.2015</a:t>
            </a:r>
            <a:r>
              <a:rPr lang="sk-SK" sz="1900" dirty="0">
                <a:latin typeface="Times New Roman" panose="02020603050405020304" pitchFamily="18" charset="0"/>
                <a:cs typeface="Times New Roman" panose="02020603050405020304" pitchFamily="18" charset="0"/>
              </a:rPr>
              <a:t> sme sa zúčastnili na speváckej súťaži, ktorú organizoval Domov sociálnych služieb Plavecké Podhradie. Program vystupujúcich bol vynikajúci, za čo sme dostali pochvalu a darčeky. </a:t>
            </a:r>
          </a:p>
          <a:p>
            <a:endParaRPr lang="sk-SK" dirty="0"/>
          </a:p>
        </p:txBody>
      </p:sp>
      <p:sp>
        <p:nvSpPr>
          <p:cNvPr id="3" name="Nadpis 2"/>
          <p:cNvSpPr>
            <a:spLocks noGrp="1"/>
          </p:cNvSpPr>
          <p:nvPr>
            <p:ph type="title"/>
          </p:nvPr>
        </p:nvSpPr>
        <p:spPr>
          <a:xfrm>
            <a:off x="457200" y="338328"/>
            <a:ext cx="8229600" cy="570392"/>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súťaže</a:t>
            </a:r>
            <a:endParaRPr lang="sk-SK" sz="2400" dirty="0"/>
          </a:p>
        </p:txBody>
      </p:sp>
      <p:pic>
        <p:nvPicPr>
          <p:cNvPr id="27650" name="Obrázek 103" descr="C:\Users\DSS Integra\Desktop\Dokumenty_16_06_2014\Akcie_plány_realizácií\2015\Sološnica_festival_08_10_2015\foto\IMG_29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16638"/>
            <a:ext cx="3178297" cy="238738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Obrázek 102" descr="C:\Users\DSS Integra\Desktop\Dokumenty_16_06_2014\Akcie_plány_realizácií\2015\Sološnica_festival_08_10_2015\foto\IMG_2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121" y="1556792"/>
            <a:ext cx="3480944" cy="261899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2915816" y="3806067"/>
            <a:ext cx="3600400" cy="2062103"/>
          </a:xfrm>
          <a:prstGeom prst="rect">
            <a:avLst/>
          </a:prstGeom>
          <a:noFill/>
        </p:spPr>
        <p:txBody>
          <a:bodyPr wrap="square" rtlCol="0">
            <a:spAutoFit/>
          </a:bodyPr>
          <a:lstStyle/>
          <a:p>
            <a:r>
              <a:rPr lang="sk-SK" sz="1600" dirty="0">
                <a:latin typeface="Times New Roman" panose="02020603050405020304" pitchFamily="18" charset="0"/>
                <a:cs typeface="Times New Roman" panose="02020603050405020304" pitchFamily="18" charset="0"/>
              </a:rPr>
              <a:t>Dňa </a:t>
            </a:r>
            <a:r>
              <a:rPr lang="sk-SK" sz="1600" b="1" dirty="0">
                <a:latin typeface="Times New Roman" panose="02020603050405020304" pitchFamily="18" charset="0"/>
                <a:cs typeface="Times New Roman" panose="02020603050405020304" pitchFamily="18" charset="0"/>
              </a:rPr>
              <a:t>08.12.2015 </a:t>
            </a:r>
            <a:r>
              <a:rPr lang="sk-SK" sz="1600" dirty="0">
                <a:latin typeface="Times New Roman" panose="02020603050405020304" pitchFamily="18" charset="0"/>
                <a:cs typeface="Times New Roman" panose="02020603050405020304" pitchFamily="18" charset="0"/>
              </a:rPr>
              <a:t>Domov sociálnych služieb </a:t>
            </a:r>
            <a:r>
              <a:rPr lang="sk-SK" sz="1600" dirty="0" smtClean="0">
                <a:latin typeface="Times New Roman" panose="02020603050405020304" pitchFamily="18" charset="0"/>
                <a:cs typeface="Times New Roman" panose="02020603050405020304" pitchFamily="18" charset="0"/>
              </a:rPr>
              <a:t>na </a:t>
            </a:r>
            <a:r>
              <a:rPr lang="sk-SK" sz="1600" dirty="0" err="1">
                <a:latin typeface="Times New Roman" panose="02020603050405020304" pitchFamily="18" charset="0"/>
                <a:cs typeface="Times New Roman" panose="02020603050405020304" pitchFamily="18" charset="0"/>
              </a:rPr>
              <a:t>Javorinskej</a:t>
            </a:r>
            <a:r>
              <a:rPr lang="sk-SK" sz="1600" dirty="0">
                <a:latin typeface="Times New Roman" panose="02020603050405020304" pitchFamily="18" charset="0"/>
                <a:cs typeface="Times New Roman" panose="02020603050405020304" pitchFamily="18" charset="0"/>
              </a:rPr>
              <a:t> ulici v Bratislave tento rok zorganizoval V. ročník </a:t>
            </a:r>
            <a:r>
              <a:rPr lang="sk-SK" sz="1600" b="1" dirty="0">
                <a:latin typeface="Times New Roman" panose="02020603050405020304" pitchFamily="18" charset="0"/>
                <a:cs typeface="Times New Roman" panose="02020603050405020304" pitchFamily="18" charset="0"/>
              </a:rPr>
              <a:t>recitačnej súťaže </a:t>
            </a:r>
            <a:r>
              <a:rPr lang="sk-SK" sz="1600" dirty="0">
                <a:latin typeface="Times New Roman" panose="02020603050405020304" pitchFamily="18" charset="0"/>
                <a:cs typeface="Times New Roman" panose="02020603050405020304" pitchFamily="18" charset="0"/>
              </a:rPr>
              <a:t>na počesť Milana </a:t>
            </a:r>
            <a:r>
              <a:rPr lang="sk-SK" sz="1600" dirty="0" err="1">
                <a:latin typeface="Times New Roman" panose="02020603050405020304" pitchFamily="18" charset="0"/>
                <a:cs typeface="Times New Roman" panose="02020603050405020304" pitchFamily="18" charset="0"/>
              </a:rPr>
              <a:t>Rúfusa</a:t>
            </a:r>
            <a:r>
              <a:rPr lang="sk-SK" sz="1600" dirty="0">
                <a:latin typeface="Times New Roman" panose="02020603050405020304" pitchFamily="18" charset="0"/>
                <a:cs typeface="Times New Roman" panose="02020603050405020304" pitchFamily="18" charset="0"/>
              </a:rPr>
              <a:t> v poézii a próze. Naše zariadenie reprezentovala </a:t>
            </a:r>
            <a:r>
              <a:rPr lang="sk-SK" sz="1600" dirty="0" smtClean="0">
                <a:latin typeface="Times New Roman" panose="02020603050405020304" pitchFamily="18" charset="0"/>
                <a:cs typeface="Times New Roman" panose="02020603050405020304" pitchFamily="18" charset="0"/>
              </a:rPr>
              <a:t>Irenka z</a:t>
            </a:r>
            <a:r>
              <a:rPr lang="sk-SK" sz="1600" dirty="0">
                <a:latin typeface="Times New Roman" panose="02020603050405020304" pitchFamily="18" charset="0"/>
                <a:cs typeface="Times New Roman" panose="02020603050405020304" pitchFamily="18" charset="0"/>
              </a:rPr>
              <a:t> podporovaného bývania v Senci s úryvkom z knihy „Správa vo fľaši od </a:t>
            </a:r>
            <a:r>
              <a:rPr lang="sk-SK" sz="1600" dirty="0" err="1">
                <a:latin typeface="Times New Roman" panose="02020603050405020304" pitchFamily="18" charset="0"/>
                <a:cs typeface="Times New Roman" panose="02020603050405020304" pitchFamily="18" charset="0"/>
              </a:rPr>
              <a:t>Nicholasa</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Sparksa</a:t>
            </a:r>
            <a:r>
              <a:rPr lang="sk-SK" sz="1600" dirty="0">
                <a:latin typeface="Times New Roman" panose="02020603050405020304" pitchFamily="18" charset="0"/>
                <a:cs typeface="Times New Roman" panose="02020603050405020304" pitchFamily="18" charset="0"/>
              </a:rPr>
              <a:t>  “.</a:t>
            </a:r>
          </a:p>
        </p:txBody>
      </p:sp>
      <p:pic>
        <p:nvPicPr>
          <p:cNvPr id="27652" name="Obrázek 129" descr="C:\Users\DSS Integra\Desktop\Dokumenty_16_06_2014\Akcie_plány_realizácií\2015\Recitačná_súťaž_08_12_2015\P10702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1" y="3121635"/>
            <a:ext cx="2664296" cy="3566057"/>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Obrázek 130" descr="C:\Users\DSS Integra\Desktop\Dokumenty_16_06_2014\Akcie_plány_realizácií\2015\Recitačná_súťaž_08_12_2015\P10702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49" y="3806067"/>
            <a:ext cx="3390851" cy="2547272"/>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SS Integra\Desktop\Dokumenty_16_06_2014\Foto_záloha_foťák_21_08_2015_a_14_03_2016\Záloha_k_21_08_2015\108___10\IMG_29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7541" y="620658"/>
            <a:ext cx="3712691" cy="242966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987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338328"/>
            <a:ext cx="8229600" cy="695356"/>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súťaže</a:t>
            </a:r>
            <a:endParaRPr lang="sk-SK" sz="2400" dirty="0"/>
          </a:p>
        </p:txBody>
      </p:sp>
      <p:pic>
        <p:nvPicPr>
          <p:cNvPr id="4" name="Picture 4" descr="C:\Users\DSS Integra\Desktop\Dokumenty_16_06_2014\Foto_záloha_foťák_21_08_2015_a_14_03_2016\Záloha_k_21_08_2015\108___10\IMG_32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587864"/>
            <a:ext cx="4144210" cy="310801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891749"/>
            <a:ext cx="4098040" cy="3073531"/>
          </a:xfrm>
          <a:prstGeom prst="rect">
            <a:avLst/>
          </a:prstGeom>
          <a:effectLst>
            <a:softEdge rad="317500"/>
          </a:effectLst>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3" y="1033684"/>
            <a:ext cx="4133953" cy="3100465"/>
          </a:xfrm>
          <a:prstGeom prst="rect">
            <a:avLst/>
          </a:prstGeom>
          <a:effectLst>
            <a:softEdge rad="317500"/>
          </a:effectLst>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138" y="3433258"/>
            <a:ext cx="4150878" cy="3113159"/>
          </a:xfrm>
          <a:prstGeom prst="rect">
            <a:avLst/>
          </a:prstGeom>
          <a:effectLst>
            <a:softEdge rad="317500"/>
          </a:effectLst>
        </p:spPr>
      </p:pic>
    </p:spTree>
    <p:extLst>
      <p:ext uri="{BB962C8B-B14F-4D97-AF65-F5344CB8AC3E}">
        <p14:creationId xmlns:p14="http://schemas.microsoft.com/office/powerpoint/2010/main" val="26919509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9" y="1844824"/>
            <a:ext cx="2664295" cy="2553733"/>
          </a:xfrm>
        </p:spPr>
        <p:txBody>
          <a:bodyPr>
            <a:normAutofit/>
          </a:bodyPr>
          <a:lstStyle/>
          <a:p>
            <a:pPr marL="0" indent="0">
              <a:buNone/>
            </a:pPr>
            <a:r>
              <a:rPr lang="sk-SK" sz="1600" dirty="0" smtClean="0">
                <a:latin typeface="Times New Roman" panose="02020603050405020304" pitchFamily="18" charset="0"/>
                <a:cs typeface="Times New Roman" panose="02020603050405020304" pitchFamily="18" charset="0"/>
              </a:rPr>
              <a:t>V dňoch </a:t>
            </a:r>
            <a:r>
              <a:rPr lang="sk-SK" sz="1600" b="1" dirty="0">
                <a:latin typeface="Times New Roman" panose="02020603050405020304" pitchFamily="18" charset="0"/>
                <a:cs typeface="Times New Roman" panose="02020603050405020304" pitchFamily="18" charset="0"/>
              </a:rPr>
              <a:t>26.11</a:t>
            </a:r>
            <a:r>
              <a:rPr lang="sk-SK" sz="1600" b="1" dirty="0" smtClean="0">
                <a:latin typeface="Times New Roman" panose="02020603050405020304" pitchFamily="18" charset="0"/>
                <a:cs typeface="Times New Roman" panose="02020603050405020304" pitchFamily="18" charset="0"/>
              </a:rPr>
              <a:t>. 2016 </a:t>
            </a:r>
            <a:r>
              <a:rPr lang="sk-SK" sz="1600" dirty="0">
                <a:latin typeface="Times New Roman" panose="02020603050405020304" pitchFamily="18" charset="0"/>
                <a:cs typeface="Times New Roman" panose="02020603050405020304" pitchFamily="18" charset="0"/>
              </a:rPr>
              <a:t>a </a:t>
            </a:r>
            <a:r>
              <a:rPr lang="sk-SK" sz="1600" b="1" dirty="0" smtClean="0">
                <a:latin typeface="Times New Roman" panose="02020603050405020304" pitchFamily="18" charset="0"/>
                <a:cs typeface="Times New Roman" panose="02020603050405020304" pitchFamily="18" charset="0"/>
              </a:rPr>
              <a:t>01.12.2016</a:t>
            </a:r>
            <a:r>
              <a:rPr lang="sk-SK" sz="1600" dirty="0" smtClean="0">
                <a:latin typeface="Times New Roman" panose="02020603050405020304" pitchFamily="18" charset="0"/>
                <a:cs typeface="Times New Roman" panose="02020603050405020304" pitchFamily="18" charset="0"/>
              </a:rPr>
              <a:t> sme vstúpili na </a:t>
            </a:r>
            <a:r>
              <a:rPr lang="sk-SK" sz="1600" dirty="0">
                <a:latin typeface="Times New Roman" panose="02020603050405020304" pitchFamily="18" charset="0"/>
                <a:cs typeface="Times New Roman" panose="02020603050405020304" pitchFamily="18" charset="0"/>
              </a:rPr>
              <a:t>palubu </a:t>
            </a:r>
            <a:r>
              <a:rPr lang="sk-SK" sz="1600" b="1" dirty="0" err="1">
                <a:latin typeface="Times New Roman" panose="02020603050405020304" pitchFamily="18" charset="0"/>
                <a:cs typeface="Times New Roman" panose="02020603050405020304" pitchFamily="18" charset="0"/>
              </a:rPr>
              <a:t>Titanicu</a:t>
            </a:r>
            <a:r>
              <a:rPr lang="sk-SK" sz="1600" dirty="0">
                <a:latin typeface="Times New Roman" panose="02020603050405020304" pitchFamily="18" charset="0"/>
                <a:cs typeface="Times New Roman" panose="02020603050405020304" pitchFamily="18" charset="0"/>
              </a:rPr>
              <a:t>. Na výstave </a:t>
            </a:r>
            <a:r>
              <a:rPr lang="sk-SK" sz="1600" dirty="0" err="1">
                <a:latin typeface="Times New Roman" panose="02020603050405020304" pitchFamily="18" charset="0"/>
                <a:cs typeface="Times New Roman" panose="02020603050405020304" pitchFamily="18" charset="0"/>
              </a:rPr>
              <a:t>Titanicu</a:t>
            </a:r>
            <a:r>
              <a:rPr lang="sk-SK" sz="1600" dirty="0">
                <a:latin typeface="Times New Roman" panose="02020603050405020304" pitchFamily="18" charset="0"/>
                <a:cs typeface="Times New Roman" panose="02020603050405020304" pitchFamily="18" charset="0"/>
              </a:rPr>
              <a:t> sme videli</a:t>
            </a:r>
            <a:r>
              <a:rPr lang="sk-SK" sz="1600" b="1" dirty="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stovky originálnych artefaktov. Sériu exponátov, ktoré boli súčasťou vybavenia lode, kusy nábytku, porcelán a osobné predmety cestujúcich. </a:t>
            </a:r>
          </a:p>
        </p:txBody>
      </p:sp>
      <p:sp>
        <p:nvSpPr>
          <p:cNvPr id="3" name="Nadpis 2"/>
          <p:cNvSpPr>
            <a:spLocks noGrp="1"/>
          </p:cNvSpPr>
          <p:nvPr>
            <p:ph type="title"/>
          </p:nvPr>
        </p:nvSpPr>
        <p:spPr>
          <a:xfrm>
            <a:off x="457200" y="338328"/>
            <a:ext cx="8229600" cy="642400"/>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a:t>
            </a:r>
            <a:r>
              <a:rPr lang="sk-SK" sz="2400" dirty="0" smtClean="0">
                <a:latin typeface="Times New Roman" panose="02020603050405020304" pitchFamily="18" charset="0"/>
                <a:cs typeface="Times New Roman" panose="02020603050405020304" pitchFamily="18" charset="0"/>
              </a:rPr>
              <a:t>história</a:t>
            </a:r>
            <a:endParaRPr lang="sk-SK" sz="2400" dirty="0"/>
          </a:p>
        </p:txBody>
      </p:sp>
      <p:sp>
        <p:nvSpPr>
          <p:cNvPr id="4" name="TextovéPole 3"/>
          <p:cNvSpPr txBox="1"/>
          <p:nvPr/>
        </p:nvSpPr>
        <p:spPr>
          <a:xfrm>
            <a:off x="5261140" y="4921571"/>
            <a:ext cx="3024336" cy="1323439"/>
          </a:xfrm>
          <a:prstGeom prst="rect">
            <a:avLst/>
          </a:prstGeom>
          <a:noFill/>
        </p:spPr>
        <p:txBody>
          <a:bodyPr wrap="square" rtlCol="0">
            <a:spAutoFit/>
          </a:bodyPr>
          <a:lstStyle/>
          <a:p>
            <a:r>
              <a:rPr lang="sk-SK" sz="1600" dirty="0">
                <a:solidFill>
                  <a:schemeClr val="tx2"/>
                </a:solidFill>
                <a:latin typeface="Times New Roman" panose="02020603050405020304" pitchFamily="18" charset="0"/>
                <a:cs typeface="Times New Roman" panose="02020603050405020304" pitchFamily="18" charset="0"/>
              </a:rPr>
              <a:t>Vďaka dokonalej rekonštrukcii kajút, strojovne alebo jedálne sme sa nadýchali atmosféry prepychu a technického pokroku tohto fascinujúceho obdobia.</a:t>
            </a:r>
          </a:p>
        </p:txBody>
      </p:sp>
      <p:pic>
        <p:nvPicPr>
          <p:cNvPr id="13314" name="Obrázek 125" descr="C:\Users\DSS Integra\Desktop\Dokumenty_16_06_2014\Akcie_plány_realizácií\2015\Incheba_výstava_Titanic_26_11_a_01_12_2015\foto na web\IMG_35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44488">
            <a:off x="3775387" y="1124898"/>
            <a:ext cx="4728524" cy="3777671"/>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Obrázek 124" descr="C:\Users\DSS Integra\Desktop\Dokumenty_16_06_2014\Akcie_plány_realizácií\2015\Incheba_výstava_Titanic_26_11_a_01_12_2015\foto na web\IMG_36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72" y="3773396"/>
            <a:ext cx="4432992" cy="3126334"/>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4318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8" y="1844824"/>
            <a:ext cx="8496943" cy="2016224"/>
          </a:xfrm>
        </p:spPr>
        <p:txBody>
          <a:bodyPr>
            <a:normAutofit/>
          </a:bodyPr>
          <a:lstStyle/>
          <a:p>
            <a:r>
              <a:rPr lang="sk-SK" sz="1700" dirty="0">
                <a:latin typeface="Times New Roman" panose="02020603050405020304" pitchFamily="18" charset="0"/>
                <a:cs typeface="Times New Roman" panose="02020603050405020304" pitchFamily="18" charset="0"/>
              </a:rPr>
              <a:t>Dňa </a:t>
            </a:r>
            <a:r>
              <a:rPr lang="sk-SK" sz="1700" b="1" dirty="0">
                <a:latin typeface="Times New Roman" panose="02020603050405020304" pitchFamily="18" charset="0"/>
                <a:cs typeface="Times New Roman" panose="02020603050405020304" pitchFamily="18" charset="0"/>
              </a:rPr>
              <a:t>20.01.2015</a:t>
            </a:r>
            <a:r>
              <a:rPr lang="sk-SK" sz="1700" dirty="0">
                <a:latin typeface="Times New Roman" panose="02020603050405020304" pitchFamily="18" charset="0"/>
                <a:cs typeface="Times New Roman" panose="02020603050405020304" pitchFamily="18" charset="0"/>
              </a:rPr>
              <a:t> sme sa zúčastnili v Žiline celoslovenskej konferencie so zahraničnou účasťou s názvom: Sociálne služby ako verejný záujem. Organizátorom akcie bol Zväz poskytovateľov sociálnych služieb v SR a Žilinský samosprávny kraj. DSS </a:t>
            </a:r>
            <a:r>
              <a:rPr lang="sk-SK" sz="1700" dirty="0" err="1">
                <a:latin typeface="Times New Roman" panose="02020603050405020304" pitchFamily="18" charset="0"/>
                <a:cs typeface="Times New Roman" panose="02020603050405020304" pitchFamily="18" charset="0"/>
              </a:rPr>
              <a:t>Integra</a:t>
            </a:r>
            <a:r>
              <a:rPr lang="sk-SK" sz="1700" dirty="0">
                <a:latin typeface="Times New Roman" panose="02020603050405020304" pitchFamily="18" charset="0"/>
                <a:cs typeface="Times New Roman" panose="02020603050405020304" pitchFamily="18" charset="0"/>
              </a:rPr>
              <a:t> sa na konferencii prezentoval príkladom dobrej praxe. Psychologička Mgr. Ivana </a:t>
            </a:r>
            <a:r>
              <a:rPr lang="sk-SK" sz="1700" dirty="0" err="1">
                <a:latin typeface="Times New Roman" panose="02020603050405020304" pitchFamily="18" charset="0"/>
                <a:cs typeface="Times New Roman" panose="02020603050405020304" pitchFamily="18" charset="0"/>
              </a:rPr>
              <a:t>Vetešková</a:t>
            </a:r>
            <a:r>
              <a:rPr lang="sk-SK" sz="1700" dirty="0">
                <a:latin typeface="Times New Roman" panose="02020603050405020304" pitchFamily="18" charset="0"/>
                <a:cs typeface="Times New Roman" panose="02020603050405020304" pitchFamily="18" charset="0"/>
              </a:rPr>
              <a:t> spolu s klientmi Rudolfom Krajčírom a Richardom Hlinkom prezentovali príklad dobrej praxe rozhovorom o ľudských právach z pohľadu prijímateľa sociálnej služby. Účastníci konferencie vysoko pozitívne hodnotili vystúpenie našich klientov</a:t>
            </a:r>
            <a:r>
              <a:rPr lang="sk-SK" sz="1700" dirty="0" smtClean="0">
                <a:latin typeface="Times New Roman" panose="02020603050405020304" pitchFamily="18" charset="0"/>
                <a:cs typeface="Times New Roman" panose="02020603050405020304" pitchFamily="18" charset="0"/>
              </a:rPr>
              <a:t>.</a:t>
            </a:r>
            <a:endParaRPr lang="sk-SK" sz="1700" dirty="0">
              <a:latin typeface="Times New Roman" panose="02020603050405020304" pitchFamily="18" charset="0"/>
              <a:cs typeface="Times New Roman" panose="02020603050405020304" pitchFamily="18" charset="0"/>
            </a:endParaRPr>
          </a:p>
        </p:txBody>
      </p:sp>
      <p:sp>
        <p:nvSpPr>
          <p:cNvPr id="3" name="Nadpis 2"/>
          <p:cNvSpPr>
            <a:spLocks noGrp="1"/>
          </p:cNvSpPr>
          <p:nvPr>
            <p:ph type="title"/>
          </p:nvPr>
        </p:nvSpPr>
        <p:spPr>
          <a:xfrm>
            <a:off x="457200" y="338328"/>
            <a:ext cx="8229600" cy="930432"/>
          </a:xfrm>
        </p:spPr>
        <p:txBody>
          <a:bodyPr>
            <a:normAutofit/>
          </a:bodyPr>
          <a:lstStyle/>
          <a:p>
            <a:r>
              <a:rPr lang="sk-SK" sz="2400" dirty="0" smtClean="0">
                <a:latin typeface="Times New Roman" panose="02020603050405020304" pitchFamily="18" charset="0"/>
                <a:cs typeface="Times New Roman" panose="02020603050405020304" pitchFamily="18" charset="0"/>
              </a:rPr>
              <a:t>Činnosti a aktivity zariadenia - prezentácia</a:t>
            </a:r>
            <a:endParaRPr lang="sk-SK"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604" y="3991753"/>
            <a:ext cx="3384376" cy="24482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3991753"/>
            <a:ext cx="3203848" cy="2402886"/>
          </a:xfrm>
          <a:prstGeom prst="rect">
            <a:avLst/>
          </a:prstGeom>
          <a:ln>
            <a:solidFill>
              <a:schemeClr val="tx1"/>
            </a:solidFill>
          </a:ln>
        </p:spPr>
      </p:pic>
    </p:spTree>
    <p:extLst>
      <p:ext uri="{BB962C8B-B14F-4D97-AF65-F5344CB8AC3E}">
        <p14:creationId xmlns:p14="http://schemas.microsoft.com/office/powerpoint/2010/main" val="36435148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55576" y="3113288"/>
            <a:ext cx="4248472" cy="432048"/>
          </a:xfrm>
        </p:spPr>
        <p:txBody>
          <a:bodyPr/>
          <a:lstStyle/>
          <a:p>
            <a:r>
              <a:rPr lang="sk-SK" sz="1600" b="1" dirty="0">
                <a:latin typeface="Times New Roman" panose="02020603050405020304" pitchFamily="18" charset="0"/>
                <a:cs typeface="Times New Roman" panose="02020603050405020304" pitchFamily="18" charset="0"/>
              </a:rPr>
              <a:t>12. a </a:t>
            </a:r>
            <a:r>
              <a:rPr lang="sk-SK" sz="1600" b="1" dirty="0" smtClean="0">
                <a:latin typeface="Times New Roman" panose="02020603050405020304" pitchFamily="18" charset="0"/>
                <a:cs typeface="Times New Roman" panose="02020603050405020304" pitchFamily="18" charset="0"/>
              </a:rPr>
              <a:t>13.6. 2015 </a:t>
            </a:r>
            <a:r>
              <a:rPr lang="sk-SK" sz="1600" dirty="0">
                <a:latin typeface="Times New Roman" panose="02020603050405020304" pitchFamily="18" charset="0"/>
                <a:cs typeface="Times New Roman" panose="02020603050405020304" pitchFamily="18" charset="0"/>
              </a:rPr>
              <a:t>– Keramické trhy Pezinok</a:t>
            </a:r>
          </a:p>
          <a:p>
            <a:endParaRPr lang="sk-SK" dirty="0"/>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prezentácia</a:t>
            </a:r>
            <a:endParaRPr lang="sk-SK" sz="2400" dirty="0"/>
          </a:p>
        </p:txBody>
      </p:sp>
      <p:sp>
        <p:nvSpPr>
          <p:cNvPr id="4" name="Obdélník 3"/>
          <p:cNvSpPr/>
          <p:nvPr/>
        </p:nvSpPr>
        <p:spPr>
          <a:xfrm>
            <a:off x="5867147" y="3798077"/>
            <a:ext cx="3260829" cy="338554"/>
          </a:xfrm>
          <a:prstGeom prst="rect">
            <a:avLst/>
          </a:prstGeom>
        </p:spPr>
        <p:txBody>
          <a:bodyPr wrap="none">
            <a:spAutoFit/>
          </a:bodyPr>
          <a:lstStyle/>
          <a:p>
            <a:r>
              <a:rPr lang="sk-SK" sz="1600" b="1" dirty="0" smtClean="0">
                <a:latin typeface="Times New Roman" panose="02020603050405020304" pitchFamily="18" charset="0"/>
                <a:cs typeface="Times New Roman" panose="02020603050405020304" pitchFamily="18" charset="0"/>
              </a:rPr>
              <a:t>08.08.2015</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 Remeselné trhy v Senci</a:t>
            </a:r>
          </a:p>
        </p:txBody>
      </p:sp>
      <p:pic>
        <p:nvPicPr>
          <p:cNvPr id="15362" name="Obrázek 84" descr="C:\Users\DSS Integra\Desktop\Dokumenty_16_06_2014\Akcie_plány_realizácií\2015\Remeselné_trhy_Senec_08_08_2015\P80806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703" y="3429000"/>
            <a:ext cx="3555725" cy="2445994"/>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Obrázek 83" descr="C:\Users\DSS Integra\Desktop\Dokumenty_16_06_2014\Akcie_plány_realizácií\2015\Remeselné_trhy_Senec_08_08_2015\P80806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750097"/>
            <a:ext cx="3671228" cy="253744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Obrázek 80" descr="C:\Users\DSS Integra\Desktop\Dokumenty_16_06_2014\Akcie_plány_realizácií\2015\Keramické_trhy_Pezinok_12_a_13_06_2015\IMG_20150613_1855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582" y="926262"/>
            <a:ext cx="4144507" cy="2619074"/>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Obrázek 79" descr="C:\Users\DSS Integra\Desktop\Dokumenty_16_06_2014\Akcie_plány_realizácií\2015\Keramické_trhy_Pezinok_12_a_13_06_2015\IMG_20150613_1425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74" y="672836"/>
            <a:ext cx="3900492" cy="264730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1618" y="3814975"/>
            <a:ext cx="3768471" cy="2826354"/>
          </a:xfrm>
          <a:prstGeom prst="rect">
            <a:avLst/>
          </a:prstGeom>
          <a:effectLst>
            <a:softEdge rad="317500"/>
          </a:effectLst>
        </p:spPr>
      </p:pic>
    </p:spTree>
    <p:extLst>
      <p:ext uri="{BB962C8B-B14F-4D97-AF65-F5344CB8AC3E}">
        <p14:creationId xmlns:p14="http://schemas.microsoft.com/office/powerpoint/2010/main" val="34666911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699792" y="1124744"/>
            <a:ext cx="3672408" cy="4011631"/>
          </a:xfrm>
        </p:spPr>
        <p:txBody>
          <a:bodyPr>
            <a:normAutofit lnSpcReduction="10000"/>
          </a:bodyPr>
          <a:lstStyle/>
          <a:p>
            <a:pPr marL="0" indent="0" algn="just">
              <a:buNone/>
            </a:pPr>
            <a:r>
              <a:rPr lang="sk-SK" sz="1600" dirty="0">
                <a:solidFill>
                  <a:schemeClr val="tx1"/>
                </a:solidFill>
                <a:latin typeface="Times New Roman" panose="02020603050405020304" pitchFamily="18" charset="0"/>
                <a:cs typeface="Times New Roman" panose="02020603050405020304" pitchFamily="18" charset="0"/>
              </a:rPr>
              <a:t>Dňa </a:t>
            </a:r>
            <a:r>
              <a:rPr lang="sk-SK" sz="1600" b="1" dirty="0">
                <a:solidFill>
                  <a:schemeClr val="tx1"/>
                </a:solidFill>
                <a:latin typeface="Times New Roman" panose="02020603050405020304" pitchFamily="18" charset="0"/>
                <a:cs typeface="Times New Roman" panose="02020603050405020304" pitchFamily="18" charset="0"/>
              </a:rPr>
              <a:t>25.9.2015</a:t>
            </a:r>
            <a:r>
              <a:rPr lang="sk-SK" sz="1600" dirty="0">
                <a:solidFill>
                  <a:schemeClr val="tx1"/>
                </a:solidFill>
                <a:latin typeface="Times New Roman" panose="02020603050405020304" pitchFamily="18" charset="0"/>
                <a:cs typeface="Times New Roman" panose="02020603050405020304" pitchFamily="18" charset="0"/>
              </a:rPr>
              <a:t> sme na </a:t>
            </a:r>
            <a:r>
              <a:rPr lang="sk-SK" sz="1600" b="1" dirty="0" err="1">
                <a:solidFill>
                  <a:schemeClr val="tx1"/>
                </a:solidFill>
                <a:latin typeface="Times New Roman" panose="02020603050405020304" pitchFamily="18" charset="0"/>
                <a:cs typeface="Times New Roman" panose="02020603050405020304" pitchFamily="18" charset="0"/>
              </a:rPr>
              <a:t>Radničkiných</a:t>
            </a:r>
            <a:r>
              <a:rPr lang="sk-SK" sz="1600" dirty="0">
                <a:solidFill>
                  <a:schemeClr val="tx1"/>
                </a:solidFill>
                <a:latin typeface="Times New Roman" panose="02020603050405020304" pitchFamily="18" charset="0"/>
                <a:cs typeface="Times New Roman" panose="02020603050405020304" pitchFamily="18" charset="0"/>
              </a:rPr>
              <a:t> trhoch v Bratislave prezentovali a predávali výrobky z produkcie našich klientov vytváraných na pracovných aktivitách. Exponované keramické výrobky zaujali návštevníkov trhov svojou námetovou a farebnou pestrosťou. Tento rok nám počasie neprialo, čo sa prejavilo aj na počte návštevníkov. </a:t>
            </a:r>
          </a:p>
          <a:p>
            <a:pPr algn="just"/>
            <a:r>
              <a:rPr lang="sk-SK" sz="1600" b="1" dirty="0" smtClean="0">
                <a:latin typeface="Times New Roman" panose="02020603050405020304" pitchFamily="18" charset="0"/>
                <a:cs typeface="Times New Roman" panose="02020603050405020304" pitchFamily="18" charset="0"/>
              </a:rPr>
              <a:t>10.10.2015</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sme sa zúčastnili </a:t>
            </a:r>
            <a:r>
              <a:rPr lang="sk-SK" sz="1600" b="1" dirty="0">
                <a:latin typeface="Times New Roman" panose="02020603050405020304" pitchFamily="18" charset="0"/>
                <a:cs typeface="Times New Roman" panose="02020603050405020304" pitchFamily="18" charset="0"/>
              </a:rPr>
              <a:t>jablkového hodovania </a:t>
            </a:r>
            <a:r>
              <a:rPr lang="sk-SK" sz="1600" dirty="0">
                <a:latin typeface="Times New Roman" panose="02020603050405020304" pitchFamily="18" charset="0"/>
                <a:cs typeface="Times New Roman" panose="02020603050405020304" pitchFamily="18" charset="0"/>
              </a:rPr>
              <a:t>v Senci so svojimi špecialitami, z ktorých najväčší úspech mala jablkovo-maková štrúdľa. Na  odbyt išli aj naše jablká a hrušky z keramiky.</a:t>
            </a:r>
          </a:p>
          <a:p>
            <a:pPr marL="0" indent="0" algn="just">
              <a:buNone/>
            </a:pPr>
            <a:r>
              <a:rPr lang="sk-SK" sz="1600" b="1" dirty="0" smtClean="0">
                <a:solidFill>
                  <a:schemeClr val="tx1"/>
                </a:solidFill>
                <a:latin typeface="Times New Roman" panose="02020603050405020304" pitchFamily="18" charset="0"/>
                <a:cs typeface="Times New Roman" panose="02020603050405020304" pitchFamily="18" charset="0"/>
              </a:rPr>
              <a:t>12.12.2015</a:t>
            </a:r>
            <a:r>
              <a:rPr lang="sk-SK" sz="1600" dirty="0" smtClean="0">
                <a:solidFill>
                  <a:schemeClr val="tx1"/>
                </a:solidFill>
                <a:latin typeface="Times New Roman" panose="02020603050405020304" pitchFamily="18" charset="0"/>
                <a:cs typeface="Times New Roman" panose="02020603050405020304" pitchFamily="18" charset="0"/>
              </a:rPr>
              <a:t> </a:t>
            </a:r>
            <a:r>
              <a:rPr lang="sk-SK" sz="1600" dirty="0">
                <a:solidFill>
                  <a:schemeClr val="tx1"/>
                </a:solidFill>
                <a:latin typeface="Times New Roman" panose="02020603050405020304" pitchFamily="18" charset="0"/>
                <a:cs typeface="Times New Roman" panose="02020603050405020304" pitchFamily="18" charset="0"/>
              </a:rPr>
              <a:t>– vianočné trhy vo Veľkom Bieli</a:t>
            </a:r>
          </a:p>
          <a:p>
            <a:endParaRPr lang="sk-SK" dirty="0"/>
          </a:p>
        </p:txBody>
      </p:sp>
      <p:sp>
        <p:nvSpPr>
          <p:cNvPr id="3" name="Nadpis 2"/>
          <p:cNvSpPr>
            <a:spLocks noGrp="1"/>
          </p:cNvSpPr>
          <p:nvPr>
            <p:ph type="title"/>
          </p:nvPr>
        </p:nvSpPr>
        <p:spPr>
          <a:xfrm>
            <a:off x="457200" y="338328"/>
            <a:ext cx="8229600" cy="930432"/>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prezentácia</a:t>
            </a:r>
            <a:endParaRPr lang="sk-SK" sz="2400" dirty="0"/>
          </a:p>
        </p:txBody>
      </p:sp>
      <p:pic>
        <p:nvPicPr>
          <p:cNvPr id="14338" name="Obrázek 136" descr="C:\Users\DSS Integra\Desktop\Dokumenty_16_06_2014\Akcie_plány_realizácií\2015\Veľký_Biel_12_12_2015\PC120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3534521"/>
            <a:ext cx="3203848" cy="251163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Obrázek 135" descr="C:\Users\DSS Integra\Desktop\Dokumenty_16_06_2014\Akcie_plány_realizácií\2015\Veľký_Biel_12_12_2015\PC1200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522220"/>
            <a:ext cx="3297587" cy="247319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Obrázek 107" descr="C:\Users\DSS Integra\Desktop\Dokumenty_16_06_2014\Akcie_plány_realizácií\2015\Jablkové_hodovanie_Senec_10_10_2015\WP_20151010_0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0656" y="4365104"/>
            <a:ext cx="3336102" cy="232143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Obrázek 100" descr="C:\Users\DSS Integra\Desktop\Dokumenty_16_06_2014\Akcie_plány_realizácií\2015\Radničkine_trhy_25_09_2015\foto\IMG_28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243206"/>
            <a:ext cx="3059831" cy="229131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Obrázek 101" descr="C:\Users\DSS Integra\Desktop\Dokumenty_16_06_2014\Akcie_plány_realizácií\2015\Radničkine_trhy_25_09_2015\foto\IMG_28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8567" y="1545295"/>
            <a:ext cx="3370527" cy="253177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157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419872" y="2223530"/>
            <a:ext cx="5104077" cy="1349485"/>
          </a:xfrm>
        </p:spPr>
        <p:txBody>
          <a:bodyPr>
            <a:normAutofit fontScale="47500" lnSpcReduction="20000"/>
          </a:bodyPr>
          <a:lstStyle/>
          <a:p>
            <a:pPr marL="0" indent="0" algn="just">
              <a:buNone/>
            </a:pPr>
            <a:r>
              <a:rPr lang="sk-SK" sz="3400" dirty="0">
                <a:latin typeface="Times New Roman" panose="02020603050405020304" pitchFamily="18" charset="0"/>
                <a:cs typeface="Times New Roman" panose="02020603050405020304" pitchFamily="18" charset="0"/>
              </a:rPr>
              <a:t>V piatok </a:t>
            </a:r>
            <a:r>
              <a:rPr lang="sk-SK" sz="3400" b="1" dirty="0">
                <a:latin typeface="Times New Roman" panose="02020603050405020304" pitchFamily="18" charset="0"/>
                <a:cs typeface="Times New Roman" panose="02020603050405020304" pitchFamily="18" charset="0"/>
              </a:rPr>
              <a:t>11. decembra 2015 </a:t>
            </a:r>
            <a:r>
              <a:rPr lang="sk-SK" sz="3400" dirty="0">
                <a:latin typeface="Times New Roman" panose="02020603050405020304" pitchFamily="18" charset="0"/>
                <a:cs typeface="Times New Roman" panose="02020603050405020304" pitchFamily="18" charset="0"/>
              </a:rPr>
              <a:t>sme sa s našimi dvomi klientmi zúčastnili predajných trhov vo firme </a:t>
            </a:r>
            <a:r>
              <a:rPr lang="sk-SK" sz="3400" dirty="0" err="1">
                <a:latin typeface="Times New Roman" panose="02020603050405020304" pitchFamily="18" charset="0"/>
                <a:cs typeface="Times New Roman" panose="02020603050405020304" pitchFamily="18" charset="0"/>
              </a:rPr>
              <a:t>Mondelez</a:t>
            </a:r>
            <a:r>
              <a:rPr lang="sk-SK" sz="3400" dirty="0">
                <a:latin typeface="Times New Roman" panose="02020603050405020304" pitchFamily="18" charset="0"/>
                <a:cs typeface="Times New Roman" panose="02020603050405020304" pitchFamily="18" charset="0"/>
              </a:rPr>
              <a:t> Slovakia a.s. </a:t>
            </a:r>
            <a:r>
              <a:rPr lang="sk-SK" sz="3400" dirty="0" smtClean="0">
                <a:latin typeface="Times New Roman" panose="02020603050405020304" pitchFamily="18" charset="0"/>
                <a:cs typeface="Times New Roman" panose="02020603050405020304" pitchFamily="18" charset="0"/>
              </a:rPr>
              <a:t>.Zamestnanci </a:t>
            </a:r>
            <a:r>
              <a:rPr lang="sk-SK" sz="3400" dirty="0">
                <a:latin typeface="Times New Roman" panose="02020603050405020304" pitchFamily="18" charset="0"/>
                <a:cs typeface="Times New Roman" panose="02020603050405020304" pitchFamily="18" charset="0"/>
              </a:rPr>
              <a:t>nadnárodnej spoločnosti zorganizovali pre seba vianočný bazár na ktorom predávali svoje chutne napečené koláčiky</a:t>
            </a:r>
            <a:r>
              <a:rPr lang="sk-SK" sz="2300" dirty="0">
                <a:latin typeface="Times New Roman" panose="02020603050405020304" pitchFamily="18" charset="0"/>
                <a:cs typeface="Times New Roman" panose="02020603050405020304" pitchFamily="18" charset="0"/>
              </a:rPr>
              <a:t>. </a:t>
            </a:r>
            <a:endParaRPr lang="sk-SK" sz="2300" dirty="0" smtClean="0">
              <a:latin typeface="Times New Roman" panose="02020603050405020304" pitchFamily="18" charset="0"/>
              <a:cs typeface="Times New Roman" panose="02020603050405020304" pitchFamily="18" charset="0"/>
            </a:endParaRPr>
          </a:p>
          <a:p>
            <a:pPr marL="0" indent="0">
              <a:buNone/>
            </a:pPr>
            <a:r>
              <a:rPr lang="sk-SK" sz="2300" dirty="0" smtClean="0">
                <a:latin typeface="Times New Roman" panose="02020603050405020304" pitchFamily="18" charset="0"/>
                <a:cs typeface="Times New Roman" panose="02020603050405020304" pitchFamily="18" charset="0"/>
              </a:rPr>
              <a:t>.</a:t>
            </a:r>
            <a:endParaRPr lang="sk-SK" sz="2300" dirty="0">
              <a:latin typeface="Times New Roman" panose="02020603050405020304" pitchFamily="18" charset="0"/>
              <a:cs typeface="Times New Roman" panose="02020603050405020304" pitchFamily="18" charset="0"/>
            </a:endParaRPr>
          </a:p>
          <a:p>
            <a:endParaRPr lang="sk-SK" sz="2300"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a:xfrm>
            <a:off x="457200" y="338328"/>
            <a:ext cx="8229600" cy="930432"/>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prezentácia</a:t>
            </a:r>
            <a:endParaRPr lang="sk-SK"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573016"/>
            <a:ext cx="3825757" cy="286512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Obrázek 134" descr="C:\Users\DSS Integra\Desktop\Dokumenty_16_06_2014\Akcie_plány_realizácií\2015\Mondelez_Slovakia_11_12_2015\IMG_4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768"/>
            <a:ext cx="3527800" cy="2657506"/>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548898" y="3761164"/>
            <a:ext cx="3735070" cy="2062103"/>
          </a:xfrm>
          <a:prstGeom prst="rect">
            <a:avLst/>
          </a:prstGeom>
          <a:noFill/>
        </p:spPr>
        <p:txBody>
          <a:bodyPr wrap="square" rtlCol="0">
            <a:spAutoFit/>
          </a:bodyPr>
          <a:lstStyle/>
          <a:p>
            <a:pPr algn="just"/>
            <a:r>
              <a:rPr lang="sk-SK" sz="1600" dirty="0">
                <a:solidFill>
                  <a:schemeClr val="tx2"/>
                </a:solidFill>
                <a:latin typeface="Times New Roman" panose="02020603050405020304" pitchFamily="18" charset="0"/>
                <a:cs typeface="Times New Roman" panose="02020603050405020304" pitchFamily="18" charset="0"/>
              </a:rPr>
              <a:t>Keďže ich zaujali naše aktivity na portály </a:t>
            </a:r>
            <a:r>
              <a:rPr lang="sk-SK" sz="1600" dirty="0" err="1">
                <a:solidFill>
                  <a:schemeClr val="tx2"/>
                </a:solidFill>
                <a:latin typeface="Times New Roman" panose="02020603050405020304" pitchFamily="18" charset="0"/>
                <a:cs typeface="Times New Roman" panose="02020603050405020304" pitchFamily="18" charset="0"/>
              </a:rPr>
              <a:t>dobrakrajina.sk</a:t>
            </a:r>
            <a:r>
              <a:rPr lang="sk-SK" sz="1600" dirty="0">
                <a:solidFill>
                  <a:schemeClr val="tx2"/>
                </a:solidFill>
                <a:latin typeface="Times New Roman" panose="02020603050405020304" pitchFamily="18" charset="0"/>
                <a:cs typeface="Times New Roman" panose="02020603050405020304" pitchFamily="18" charset="0"/>
              </a:rPr>
              <a:t>, tak nás pozvali medzi seba za účelom propagovania našich výrobkov. Živo sa zaujímali o naše zariadenie, o poskytované sociálne služby a vyjadrili presvedčenie, že vyzbierané peniažky prispejú k skorému dosiahnutiu cieľa nášho projektu.</a:t>
            </a:r>
          </a:p>
        </p:txBody>
      </p:sp>
    </p:spTree>
    <p:extLst>
      <p:ext uri="{BB962C8B-B14F-4D97-AF65-F5344CB8AC3E}">
        <p14:creationId xmlns:p14="http://schemas.microsoft.com/office/powerpoint/2010/main" val="41181497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72067" y="2675467"/>
            <a:ext cx="7408333" cy="825541"/>
          </a:xfrm>
        </p:spPr>
        <p:txBody>
          <a:bodyPr>
            <a:normAutofit/>
          </a:bodyPr>
          <a:lstStyle/>
          <a:p>
            <a:r>
              <a:rPr lang="sk-SK" sz="1600" dirty="0">
                <a:latin typeface="Times New Roman" panose="02020603050405020304" pitchFamily="18" charset="0"/>
                <a:cs typeface="Times New Roman" panose="02020603050405020304" pitchFamily="18" charset="0"/>
              </a:rPr>
              <a:t>18.12.2015 – vianočné trhy – gymnázium Juraja Hronca</a:t>
            </a:r>
          </a:p>
          <a:p>
            <a:r>
              <a:rPr lang="sk-SK" sz="1600" dirty="0">
                <a:latin typeface="Times New Roman" panose="02020603050405020304" pitchFamily="18" charset="0"/>
                <a:cs typeface="Times New Roman" panose="02020603050405020304" pitchFamily="18" charset="0"/>
              </a:rPr>
              <a:t>19.12.2015 – vianočné trhy Hrnčiarovce nad Parnou</a:t>
            </a:r>
          </a:p>
          <a:p>
            <a:endParaRPr lang="sk-SK" sz="1600" dirty="0"/>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prezentácia</a:t>
            </a:r>
            <a:endParaRPr lang="sk-SK"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36503">
            <a:off x="1631140" y="995275"/>
            <a:ext cx="2963926" cy="1876167"/>
          </a:xfrm>
          <a:prstGeom prst="rect">
            <a:avLst/>
          </a:prstGeom>
          <a:effectLst>
            <a:softEdge rad="317500"/>
          </a:effectLst>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79" y="2276872"/>
            <a:ext cx="3643875" cy="2732906"/>
          </a:xfrm>
          <a:prstGeom prst="rect">
            <a:avLst/>
          </a:prstGeom>
          <a:effectLst>
            <a:softEdge rad="317500"/>
          </a:effectLst>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3127" y="3933056"/>
            <a:ext cx="3528392" cy="2646294"/>
          </a:xfrm>
          <a:prstGeom prst="rect">
            <a:avLst/>
          </a:prstGeom>
          <a:effectLst>
            <a:softEdge rad="317500"/>
          </a:effectLst>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478" y="3068960"/>
            <a:ext cx="3668981" cy="2751736"/>
          </a:xfrm>
          <a:prstGeom prst="rect">
            <a:avLst/>
          </a:prstGeom>
          <a:effectLst>
            <a:softEdge rad="317500"/>
          </a:effectLst>
        </p:spPr>
      </p:pic>
    </p:spTree>
    <p:extLst>
      <p:ext uri="{BB962C8B-B14F-4D97-AF65-F5344CB8AC3E}">
        <p14:creationId xmlns:p14="http://schemas.microsoft.com/office/powerpoint/2010/main" val="36764837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427984" y="1772816"/>
            <a:ext cx="3879941" cy="2461046"/>
          </a:xfrm>
        </p:spPr>
        <p:txBody>
          <a:bodyPr>
            <a:normAutofit/>
          </a:bodyPr>
          <a:lstStyle/>
          <a:p>
            <a:r>
              <a:rPr lang="sk-SK" sz="1600" b="1" dirty="0">
                <a:latin typeface="Times New Roman" panose="02020603050405020304" pitchFamily="18" charset="0"/>
                <a:cs typeface="Times New Roman" panose="02020603050405020304" pitchFamily="18" charset="0"/>
              </a:rPr>
              <a:t>6. február 2015 </a:t>
            </a:r>
            <a:r>
              <a:rPr lang="sk-SK" sz="1600" dirty="0">
                <a:latin typeface="Times New Roman" panose="02020603050405020304" pitchFamily="18" charset="0"/>
                <a:cs typeface="Times New Roman" panose="02020603050405020304" pitchFamily="18" charset="0"/>
              </a:rPr>
              <a:t>bol pre nás výnimočným dňom. Uskutočnil sa </a:t>
            </a:r>
            <a:r>
              <a:rPr lang="sk-SK" sz="1600" b="1" dirty="0">
                <a:latin typeface="Times New Roman" panose="02020603050405020304" pitchFamily="18" charset="0"/>
                <a:cs typeface="Times New Roman" panose="02020603050405020304" pitchFamily="18" charset="0"/>
              </a:rPr>
              <a:t>prvý fašiangový ples</a:t>
            </a:r>
            <a:r>
              <a:rPr lang="sk-SK" sz="1600" dirty="0">
                <a:latin typeface="Times New Roman" panose="02020603050405020304" pitchFamily="18" charset="0"/>
                <a:cs typeface="Times New Roman" panose="02020603050405020304" pitchFamily="18" charset="0"/>
              </a:rPr>
              <a:t>, ktorý nahradil každoročný tradičný karneval. Bola to príjemná zmena. Masky sme vymenili za elegantné šaty a obleky. Ples sme zahájili viedenským valčíkom,  po ktorom nasledovala voľná zábava, vyhlásenie kráľa a kráľovnej plesu a samozrejme občerstvenie. </a:t>
            </a:r>
          </a:p>
          <a:p>
            <a:endParaRPr lang="sk-SK" dirty="0"/>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a:t>
            </a:r>
            <a:r>
              <a:rPr lang="sk-SK" sz="2400" dirty="0" smtClean="0">
                <a:latin typeface="Times New Roman" panose="02020603050405020304" pitchFamily="18" charset="0"/>
                <a:cs typeface="Times New Roman" panose="02020603050405020304" pitchFamily="18" charset="0"/>
              </a:rPr>
              <a:t>fašiangy</a:t>
            </a:r>
            <a:endParaRPr lang="sk-SK" sz="2400" dirty="0"/>
          </a:p>
        </p:txBody>
      </p:sp>
      <p:pic>
        <p:nvPicPr>
          <p:cNvPr id="16386" name="Obrázek 37" descr="C:\Users\DSS Integra\Desktop\Dokumenty_16_06_2014\Akcie_plány_realizácií\2015\Fašiangový_ples_06_02_2015\Ples_fotky\IMG_0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65" y="2060848"/>
            <a:ext cx="4053675" cy="3347687"/>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Obrázek 38" descr="C:\Users\DSS Integra\Desktop\Dokumenty_16_06_2014\Akcie_plány_realizácií\2015\Fašiangový_ples_06_02_2015\Ples_fotky\IMG_0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205" y="3668893"/>
            <a:ext cx="4177809" cy="299826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Volný tvar 5"/>
          <p:cNvSpPr/>
          <p:nvPr/>
        </p:nvSpPr>
        <p:spPr>
          <a:xfrm>
            <a:off x="68235" y="1856096"/>
            <a:ext cx="4709110" cy="3916907"/>
          </a:xfrm>
          <a:custGeom>
            <a:avLst/>
            <a:gdLst>
              <a:gd name="connsiteX0" fmla="*/ 641449 w 4709110"/>
              <a:gd name="connsiteY0" fmla="*/ 450376 h 3916907"/>
              <a:gd name="connsiteX1" fmla="*/ 627801 w 4709110"/>
              <a:gd name="connsiteY1" fmla="*/ 382137 h 3916907"/>
              <a:gd name="connsiteX2" fmla="*/ 600505 w 4709110"/>
              <a:gd name="connsiteY2" fmla="*/ 300250 h 3916907"/>
              <a:gd name="connsiteX3" fmla="*/ 655096 w 4709110"/>
              <a:gd name="connsiteY3" fmla="*/ 150125 h 3916907"/>
              <a:gd name="connsiteX4" fmla="*/ 696040 w 4709110"/>
              <a:gd name="connsiteY4" fmla="*/ 136477 h 3916907"/>
              <a:gd name="connsiteX5" fmla="*/ 736983 w 4709110"/>
              <a:gd name="connsiteY5" fmla="*/ 150125 h 3916907"/>
              <a:gd name="connsiteX6" fmla="*/ 791574 w 4709110"/>
              <a:gd name="connsiteY6" fmla="*/ 191068 h 3916907"/>
              <a:gd name="connsiteX7" fmla="*/ 859813 w 4709110"/>
              <a:gd name="connsiteY7" fmla="*/ 313898 h 3916907"/>
              <a:gd name="connsiteX8" fmla="*/ 887108 w 4709110"/>
              <a:gd name="connsiteY8" fmla="*/ 423080 h 3916907"/>
              <a:gd name="connsiteX9" fmla="*/ 873461 w 4709110"/>
              <a:gd name="connsiteY9" fmla="*/ 477671 h 3916907"/>
              <a:gd name="connsiteX10" fmla="*/ 887108 w 4709110"/>
              <a:gd name="connsiteY10" fmla="*/ 395785 h 3916907"/>
              <a:gd name="connsiteX11" fmla="*/ 955347 w 4709110"/>
              <a:gd name="connsiteY11" fmla="*/ 327546 h 3916907"/>
              <a:gd name="connsiteX12" fmla="*/ 996290 w 4709110"/>
              <a:gd name="connsiteY12" fmla="*/ 313898 h 3916907"/>
              <a:gd name="connsiteX13" fmla="*/ 1037234 w 4709110"/>
              <a:gd name="connsiteY13" fmla="*/ 286603 h 3916907"/>
              <a:gd name="connsiteX14" fmla="*/ 1091825 w 4709110"/>
              <a:gd name="connsiteY14" fmla="*/ 272955 h 3916907"/>
              <a:gd name="connsiteX15" fmla="*/ 1173711 w 4709110"/>
              <a:gd name="connsiteY15" fmla="*/ 245659 h 3916907"/>
              <a:gd name="connsiteX16" fmla="*/ 1214655 w 4709110"/>
              <a:gd name="connsiteY16" fmla="*/ 232011 h 3916907"/>
              <a:gd name="connsiteX17" fmla="*/ 1255598 w 4709110"/>
              <a:gd name="connsiteY17" fmla="*/ 218364 h 3916907"/>
              <a:gd name="connsiteX18" fmla="*/ 1337484 w 4709110"/>
              <a:gd name="connsiteY18" fmla="*/ 232011 h 3916907"/>
              <a:gd name="connsiteX19" fmla="*/ 1351132 w 4709110"/>
              <a:gd name="connsiteY19" fmla="*/ 286603 h 3916907"/>
              <a:gd name="connsiteX20" fmla="*/ 1337484 w 4709110"/>
              <a:gd name="connsiteY20" fmla="*/ 423080 h 3916907"/>
              <a:gd name="connsiteX21" fmla="*/ 1323837 w 4709110"/>
              <a:gd name="connsiteY21" fmla="*/ 382137 h 3916907"/>
              <a:gd name="connsiteX22" fmla="*/ 1378428 w 4709110"/>
              <a:gd name="connsiteY22" fmla="*/ 327546 h 3916907"/>
              <a:gd name="connsiteX23" fmla="*/ 1419371 w 4709110"/>
              <a:gd name="connsiteY23" fmla="*/ 300250 h 3916907"/>
              <a:gd name="connsiteX24" fmla="*/ 1514905 w 4709110"/>
              <a:gd name="connsiteY24" fmla="*/ 259307 h 3916907"/>
              <a:gd name="connsiteX25" fmla="*/ 1705974 w 4709110"/>
              <a:gd name="connsiteY25" fmla="*/ 272955 h 3916907"/>
              <a:gd name="connsiteX26" fmla="*/ 1733269 w 4709110"/>
              <a:gd name="connsiteY26" fmla="*/ 327546 h 3916907"/>
              <a:gd name="connsiteX27" fmla="*/ 1760565 w 4709110"/>
              <a:gd name="connsiteY27" fmla="*/ 423080 h 3916907"/>
              <a:gd name="connsiteX28" fmla="*/ 1774213 w 4709110"/>
              <a:gd name="connsiteY28" fmla="*/ 464023 h 3916907"/>
              <a:gd name="connsiteX29" fmla="*/ 1815156 w 4709110"/>
              <a:gd name="connsiteY29" fmla="*/ 354841 h 3916907"/>
              <a:gd name="connsiteX30" fmla="*/ 1828804 w 4709110"/>
              <a:gd name="connsiteY30" fmla="*/ 300250 h 3916907"/>
              <a:gd name="connsiteX31" fmla="*/ 1869747 w 4709110"/>
              <a:gd name="connsiteY31" fmla="*/ 245659 h 3916907"/>
              <a:gd name="connsiteX32" fmla="*/ 1937986 w 4709110"/>
              <a:gd name="connsiteY32" fmla="*/ 150125 h 3916907"/>
              <a:gd name="connsiteX33" fmla="*/ 1978929 w 4709110"/>
              <a:gd name="connsiteY33" fmla="*/ 136477 h 3916907"/>
              <a:gd name="connsiteX34" fmla="*/ 2074464 w 4709110"/>
              <a:gd name="connsiteY34" fmla="*/ 81886 h 3916907"/>
              <a:gd name="connsiteX35" fmla="*/ 2197293 w 4709110"/>
              <a:gd name="connsiteY35" fmla="*/ 13647 h 3916907"/>
              <a:gd name="connsiteX36" fmla="*/ 2292828 w 4709110"/>
              <a:gd name="connsiteY36" fmla="*/ 0 h 3916907"/>
              <a:gd name="connsiteX37" fmla="*/ 2347419 w 4709110"/>
              <a:gd name="connsiteY37" fmla="*/ 13647 h 3916907"/>
              <a:gd name="connsiteX38" fmla="*/ 2361066 w 4709110"/>
              <a:gd name="connsiteY38" fmla="*/ 54591 h 3916907"/>
              <a:gd name="connsiteX39" fmla="*/ 2402010 w 4709110"/>
              <a:gd name="connsiteY39" fmla="*/ 122829 h 3916907"/>
              <a:gd name="connsiteX40" fmla="*/ 2429305 w 4709110"/>
              <a:gd name="connsiteY40" fmla="*/ 191068 h 3916907"/>
              <a:gd name="connsiteX41" fmla="*/ 2456601 w 4709110"/>
              <a:gd name="connsiteY41" fmla="*/ 245659 h 3916907"/>
              <a:gd name="connsiteX42" fmla="*/ 2483896 w 4709110"/>
              <a:gd name="connsiteY42" fmla="*/ 286603 h 3916907"/>
              <a:gd name="connsiteX43" fmla="*/ 2497544 w 4709110"/>
              <a:gd name="connsiteY43" fmla="*/ 327546 h 3916907"/>
              <a:gd name="connsiteX44" fmla="*/ 2538487 w 4709110"/>
              <a:gd name="connsiteY44" fmla="*/ 341194 h 3916907"/>
              <a:gd name="connsiteX45" fmla="*/ 2674965 w 4709110"/>
              <a:gd name="connsiteY45" fmla="*/ 245659 h 3916907"/>
              <a:gd name="connsiteX46" fmla="*/ 2770499 w 4709110"/>
              <a:gd name="connsiteY46" fmla="*/ 232011 h 3916907"/>
              <a:gd name="connsiteX47" fmla="*/ 2893329 w 4709110"/>
              <a:gd name="connsiteY47" fmla="*/ 245659 h 3916907"/>
              <a:gd name="connsiteX48" fmla="*/ 2947920 w 4709110"/>
              <a:gd name="connsiteY48" fmla="*/ 259307 h 3916907"/>
              <a:gd name="connsiteX49" fmla="*/ 3029807 w 4709110"/>
              <a:gd name="connsiteY49" fmla="*/ 272955 h 3916907"/>
              <a:gd name="connsiteX50" fmla="*/ 3138989 w 4709110"/>
              <a:gd name="connsiteY50" fmla="*/ 313898 h 3916907"/>
              <a:gd name="connsiteX51" fmla="*/ 3343705 w 4709110"/>
              <a:gd name="connsiteY51" fmla="*/ 368489 h 3916907"/>
              <a:gd name="connsiteX52" fmla="*/ 3425592 w 4709110"/>
              <a:gd name="connsiteY52" fmla="*/ 409432 h 3916907"/>
              <a:gd name="connsiteX53" fmla="*/ 3507478 w 4709110"/>
              <a:gd name="connsiteY53" fmla="*/ 436728 h 3916907"/>
              <a:gd name="connsiteX54" fmla="*/ 3548422 w 4709110"/>
              <a:gd name="connsiteY54" fmla="*/ 477671 h 3916907"/>
              <a:gd name="connsiteX55" fmla="*/ 3589365 w 4709110"/>
              <a:gd name="connsiteY55" fmla="*/ 491319 h 3916907"/>
              <a:gd name="connsiteX56" fmla="*/ 3603013 w 4709110"/>
              <a:gd name="connsiteY56" fmla="*/ 532262 h 3916907"/>
              <a:gd name="connsiteX57" fmla="*/ 3630308 w 4709110"/>
              <a:gd name="connsiteY57" fmla="*/ 600501 h 3916907"/>
              <a:gd name="connsiteX58" fmla="*/ 3643956 w 4709110"/>
              <a:gd name="connsiteY58" fmla="*/ 709683 h 3916907"/>
              <a:gd name="connsiteX59" fmla="*/ 3657604 w 4709110"/>
              <a:gd name="connsiteY59" fmla="*/ 777922 h 3916907"/>
              <a:gd name="connsiteX60" fmla="*/ 3671252 w 4709110"/>
              <a:gd name="connsiteY60" fmla="*/ 682388 h 3916907"/>
              <a:gd name="connsiteX61" fmla="*/ 4203514 w 4709110"/>
              <a:gd name="connsiteY61" fmla="*/ 709683 h 3916907"/>
              <a:gd name="connsiteX62" fmla="*/ 4339992 w 4709110"/>
              <a:gd name="connsiteY62" fmla="*/ 750626 h 3916907"/>
              <a:gd name="connsiteX63" fmla="*/ 4558356 w 4709110"/>
              <a:gd name="connsiteY63" fmla="*/ 859808 h 3916907"/>
              <a:gd name="connsiteX64" fmla="*/ 4640243 w 4709110"/>
              <a:gd name="connsiteY64" fmla="*/ 900752 h 3916907"/>
              <a:gd name="connsiteX65" fmla="*/ 4667538 w 4709110"/>
              <a:gd name="connsiteY65" fmla="*/ 941695 h 3916907"/>
              <a:gd name="connsiteX66" fmla="*/ 4708481 w 4709110"/>
              <a:gd name="connsiteY66" fmla="*/ 996286 h 3916907"/>
              <a:gd name="connsiteX67" fmla="*/ 4681186 w 4709110"/>
              <a:gd name="connsiteY67" fmla="*/ 1364776 h 3916907"/>
              <a:gd name="connsiteX68" fmla="*/ 4653890 w 4709110"/>
              <a:gd name="connsiteY68" fmla="*/ 1419367 h 3916907"/>
              <a:gd name="connsiteX69" fmla="*/ 4585652 w 4709110"/>
              <a:gd name="connsiteY69" fmla="*/ 1433014 h 3916907"/>
              <a:gd name="connsiteX70" fmla="*/ 4367287 w 4709110"/>
              <a:gd name="connsiteY70" fmla="*/ 1419367 h 3916907"/>
              <a:gd name="connsiteX71" fmla="*/ 4203514 w 4709110"/>
              <a:gd name="connsiteY71" fmla="*/ 1364776 h 3916907"/>
              <a:gd name="connsiteX72" fmla="*/ 4080684 w 4709110"/>
              <a:gd name="connsiteY72" fmla="*/ 1310185 h 3916907"/>
              <a:gd name="connsiteX73" fmla="*/ 4039741 w 4709110"/>
              <a:gd name="connsiteY73" fmla="*/ 1269241 h 3916907"/>
              <a:gd name="connsiteX74" fmla="*/ 4026093 w 4709110"/>
              <a:gd name="connsiteY74" fmla="*/ 1228298 h 3916907"/>
              <a:gd name="connsiteX75" fmla="*/ 4094332 w 4709110"/>
              <a:gd name="connsiteY75" fmla="*/ 1160059 h 3916907"/>
              <a:gd name="connsiteX76" fmla="*/ 4162571 w 4709110"/>
              <a:gd name="connsiteY76" fmla="*/ 1173707 h 3916907"/>
              <a:gd name="connsiteX77" fmla="*/ 4176219 w 4709110"/>
              <a:gd name="connsiteY77" fmla="*/ 1228298 h 3916907"/>
              <a:gd name="connsiteX78" fmla="*/ 4203514 w 4709110"/>
              <a:gd name="connsiteY78" fmla="*/ 1269241 h 3916907"/>
              <a:gd name="connsiteX79" fmla="*/ 4230810 w 4709110"/>
              <a:gd name="connsiteY79" fmla="*/ 1351128 h 3916907"/>
              <a:gd name="connsiteX80" fmla="*/ 4162571 w 4709110"/>
              <a:gd name="connsiteY80" fmla="*/ 1842447 h 3916907"/>
              <a:gd name="connsiteX81" fmla="*/ 4080684 w 4709110"/>
              <a:gd name="connsiteY81" fmla="*/ 1897038 h 3916907"/>
              <a:gd name="connsiteX82" fmla="*/ 3985150 w 4709110"/>
              <a:gd name="connsiteY82" fmla="*/ 1965277 h 3916907"/>
              <a:gd name="connsiteX83" fmla="*/ 3944207 w 4709110"/>
              <a:gd name="connsiteY83" fmla="*/ 2006220 h 3916907"/>
              <a:gd name="connsiteX84" fmla="*/ 3875968 w 4709110"/>
              <a:gd name="connsiteY84" fmla="*/ 2019868 h 3916907"/>
              <a:gd name="connsiteX85" fmla="*/ 3766786 w 4709110"/>
              <a:gd name="connsiteY85" fmla="*/ 2060811 h 3916907"/>
              <a:gd name="connsiteX86" fmla="*/ 3753138 w 4709110"/>
              <a:gd name="connsiteY86" fmla="*/ 2006220 h 3916907"/>
              <a:gd name="connsiteX87" fmla="*/ 3807729 w 4709110"/>
              <a:gd name="connsiteY87" fmla="*/ 1978925 h 3916907"/>
              <a:gd name="connsiteX88" fmla="*/ 3971502 w 4709110"/>
              <a:gd name="connsiteY88" fmla="*/ 2019868 h 3916907"/>
              <a:gd name="connsiteX89" fmla="*/ 4039741 w 4709110"/>
              <a:gd name="connsiteY89" fmla="*/ 2074459 h 3916907"/>
              <a:gd name="connsiteX90" fmla="*/ 4080684 w 4709110"/>
              <a:gd name="connsiteY90" fmla="*/ 2115403 h 3916907"/>
              <a:gd name="connsiteX91" fmla="*/ 4244458 w 4709110"/>
              <a:gd name="connsiteY91" fmla="*/ 2292823 h 3916907"/>
              <a:gd name="connsiteX92" fmla="*/ 4299049 w 4709110"/>
              <a:gd name="connsiteY92" fmla="*/ 2415653 h 3916907"/>
              <a:gd name="connsiteX93" fmla="*/ 4312696 w 4709110"/>
              <a:gd name="connsiteY93" fmla="*/ 2470244 h 3916907"/>
              <a:gd name="connsiteX94" fmla="*/ 4326344 w 4709110"/>
              <a:gd name="connsiteY94" fmla="*/ 2511188 h 3916907"/>
              <a:gd name="connsiteX95" fmla="*/ 4299049 w 4709110"/>
              <a:gd name="connsiteY95" fmla="*/ 2784143 h 3916907"/>
              <a:gd name="connsiteX96" fmla="*/ 4258105 w 4709110"/>
              <a:gd name="connsiteY96" fmla="*/ 2838734 h 3916907"/>
              <a:gd name="connsiteX97" fmla="*/ 4121628 w 4709110"/>
              <a:gd name="connsiteY97" fmla="*/ 3002507 h 3916907"/>
              <a:gd name="connsiteX98" fmla="*/ 4026093 w 4709110"/>
              <a:gd name="connsiteY98" fmla="*/ 3043450 h 3916907"/>
              <a:gd name="connsiteX99" fmla="*/ 3971502 w 4709110"/>
              <a:gd name="connsiteY99" fmla="*/ 3002507 h 3916907"/>
              <a:gd name="connsiteX100" fmla="*/ 3957855 w 4709110"/>
              <a:gd name="connsiteY100" fmla="*/ 2947916 h 3916907"/>
              <a:gd name="connsiteX101" fmla="*/ 3998798 w 4709110"/>
              <a:gd name="connsiteY101" fmla="*/ 2702256 h 3916907"/>
              <a:gd name="connsiteX102" fmla="*/ 4053389 w 4709110"/>
              <a:gd name="connsiteY102" fmla="*/ 2674961 h 3916907"/>
              <a:gd name="connsiteX103" fmla="*/ 4162571 w 4709110"/>
              <a:gd name="connsiteY103" fmla="*/ 2702256 h 3916907"/>
              <a:gd name="connsiteX104" fmla="*/ 4217162 w 4709110"/>
              <a:gd name="connsiteY104" fmla="*/ 2770495 h 3916907"/>
              <a:gd name="connsiteX105" fmla="*/ 4285401 w 4709110"/>
              <a:gd name="connsiteY105" fmla="*/ 2906973 h 3916907"/>
              <a:gd name="connsiteX106" fmla="*/ 4312696 w 4709110"/>
              <a:gd name="connsiteY106" fmla="*/ 2988859 h 3916907"/>
              <a:gd name="connsiteX107" fmla="*/ 4339992 w 4709110"/>
              <a:gd name="connsiteY107" fmla="*/ 3043450 h 3916907"/>
              <a:gd name="connsiteX108" fmla="*/ 4326344 w 4709110"/>
              <a:gd name="connsiteY108" fmla="*/ 3234519 h 3916907"/>
              <a:gd name="connsiteX109" fmla="*/ 4285401 w 4709110"/>
              <a:gd name="connsiteY109" fmla="*/ 3261814 h 3916907"/>
              <a:gd name="connsiteX110" fmla="*/ 4244458 w 4709110"/>
              <a:gd name="connsiteY110" fmla="*/ 3343701 h 3916907"/>
              <a:gd name="connsiteX111" fmla="*/ 4094332 w 4709110"/>
              <a:gd name="connsiteY111" fmla="*/ 3425588 h 3916907"/>
              <a:gd name="connsiteX112" fmla="*/ 4053389 w 4709110"/>
              <a:gd name="connsiteY112" fmla="*/ 3452883 h 3916907"/>
              <a:gd name="connsiteX113" fmla="*/ 3998798 w 4709110"/>
              <a:gd name="connsiteY113" fmla="*/ 3466531 h 3916907"/>
              <a:gd name="connsiteX114" fmla="*/ 3944207 w 4709110"/>
              <a:gd name="connsiteY114" fmla="*/ 3493826 h 3916907"/>
              <a:gd name="connsiteX115" fmla="*/ 3780434 w 4709110"/>
              <a:gd name="connsiteY115" fmla="*/ 3466531 h 3916907"/>
              <a:gd name="connsiteX116" fmla="*/ 3739490 w 4709110"/>
              <a:gd name="connsiteY116" fmla="*/ 3452883 h 3916907"/>
              <a:gd name="connsiteX117" fmla="*/ 3698547 w 4709110"/>
              <a:gd name="connsiteY117" fmla="*/ 3398292 h 3916907"/>
              <a:gd name="connsiteX118" fmla="*/ 3671252 w 4709110"/>
              <a:gd name="connsiteY118" fmla="*/ 3357349 h 3916907"/>
              <a:gd name="connsiteX119" fmla="*/ 3657604 w 4709110"/>
              <a:gd name="connsiteY119" fmla="*/ 3316405 h 3916907"/>
              <a:gd name="connsiteX120" fmla="*/ 3630308 w 4709110"/>
              <a:gd name="connsiteY120" fmla="*/ 3261814 h 3916907"/>
              <a:gd name="connsiteX121" fmla="*/ 3616661 w 4709110"/>
              <a:gd name="connsiteY121" fmla="*/ 3207223 h 3916907"/>
              <a:gd name="connsiteX122" fmla="*/ 3548422 w 4709110"/>
              <a:gd name="connsiteY122" fmla="*/ 3330053 h 3916907"/>
              <a:gd name="connsiteX123" fmla="*/ 3452887 w 4709110"/>
              <a:gd name="connsiteY123" fmla="*/ 3439235 h 3916907"/>
              <a:gd name="connsiteX124" fmla="*/ 3411944 w 4709110"/>
              <a:gd name="connsiteY124" fmla="*/ 3480179 h 3916907"/>
              <a:gd name="connsiteX125" fmla="*/ 3343705 w 4709110"/>
              <a:gd name="connsiteY125" fmla="*/ 3507474 h 3916907"/>
              <a:gd name="connsiteX126" fmla="*/ 3261819 w 4709110"/>
              <a:gd name="connsiteY126" fmla="*/ 3548417 h 3916907"/>
              <a:gd name="connsiteX127" fmla="*/ 3070750 w 4709110"/>
              <a:gd name="connsiteY127" fmla="*/ 3575713 h 3916907"/>
              <a:gd name="connsiteX128" fmla="*/ 2702261 w 4709110"/>
              <a:gd name="connsiteY128" fmla="*/ 3562065 h 3916907"/>
              <a:gd name="connsiteX129" fmla="*/ 2606726 w 4709110"/>
              <a:gd name="connsiteY129" fmla="*/ 3534770 h 3916907"/>
              <a:gd name="connsiteX130" fmla="*/ 2579431 w 4709110"/>
              <a:gd name="connsiteY130" fmla="*/ 3493826 h 3916907"/>
              <a:gd name="connsiteX131" fmla="*/ 2538487 w 4709110"/>
              <a:gd name="connsiteY131" fmla="*/ 3534770 h 3916907"/>
              <a:gd name="connsiteX132" fmla="*/ 2470249 w 4709110"/>
              <a:gd name="connsiteY132" fmla="*/ 3589361 h 3916907"/>
              <a:gd name="connsiteX133" fmla="*/ 2333771 w 4709110"/>
              <a:gd name="connsiteY133" fmla="*/ 3712191 h 3916907"/>
              <a:gd name="connsiteX134" fmla="*/ 2238237 w 4709110"/>
              <a:gd name="connsiteY134" fmla="*/ 3753134 h 3916907"/>
              <a:gd name="connsiteX135" fmla="*/ 2019872 w 4709110"/>
              <a:gd name="connsiteY135" fmla="*/ 3848668 h 3916907"/>
              <a:gd name="connsiteX136" fmla="*/ 1924338 w 4709110"/>
              <a:gd name="connsiteY136" fmla="*/ 3889611 h 3916907"/>
              <a:gd name="connsiteX137" fmla="*/ 1801508 w 4709110"/>
              <a:gd name="connsiteY137" fmla="*/ 3903259 h 3916907"/>
              <a:gd name="connsiteX138" fmla="*/ 1705974 w 4709110"/>
              <a:gd name="connsiteY138" fmla="*/ 3916907 h 3916907"/>
              <a:gd name="connsiteX139" fmla="*/ 1364780 w 4709110"/>
              <a:gd name="connsiteY139" fmla="*/ 3903259 h 3916907"/>
              <a:gd name="connsiteX140" fmla="*/ 1323837 w 4709110"/>
              <a:gd name="connsiteY140" fmla="*/ 3862316 h 3916907"/>
              <a:gd name="connsiteX141" fmla="*/ 1269246 w 4709110"/>
              <a:gd name="connsiteY141" fmla="*/ 3753134 h 3916907"/>
              <a:gd name="connsiteX142" fmla="*/ 1255598 w 4709110"/>
              <a:gd name="connsiteY142" fmla="*/ 3698543 h 3916907"/>
              <a:gd name="connsiteX143" fmla="*/ 1241950 w 4709110"/>
              <a:gd name="connsiteY143" fmla="*/ 3657600 h 3916907"/>
              <a:gd name="connsiteX144" fmla="*/ 1214655 w 4709110"/>
              <a:gd name="connsiteY144" fmla="*/ 3739486 h 3916907"/>
              <a:gd name="connsiteX145" fmla="*/ 1201007 w 4709110"/>
              <a:gd name="connsiteY145" fmla="*/ 3807725 h 3916907"/>
              <a:gd name="connsiteX146" fmla="*/ 1132768 w 4709110"/>
              <a:gd name="connsiteY146" fmla="*/ 3889611 h 3916907"/>
              <a:gd name="connsiteX147" fmla="*/ 1064529 w 4709110"/>
              <a:gd name="connsiteY147" fmla="*/ 3903259 h 3916907"/>
              <a:gd name="connsiteX148" fmla="*/ 736983 w 4709110"/>
              <a:gd name="connsiteY148" fmla="*/ 3862316 h 3916907"/>
              <a:gd name="connsiteX149" fmla="*/ 450380 w 4709110"/>
              <a:gd name="connsiteY149" fmla="*/ 3698543 h 3916907"/>
              <a:gd name="connsiteX150" fmla="*/ 191072 w 4709110"/>
              <a:gd name="connsiteY150" fmla="*/ 3452883 h 3916907"/>
              <a:gd name="connsiteX151" fmla="*/ 109186 w 4709110"/>
              <a:gd name="connsiteY151" fmla="*/ 3302758 h 3916907"/>
              <a:gd name="connsiteX152" fmla="*/ 54595 w 4709110"/>
              <a:gd name="connsiteY152" fmla="*/ 3179928 h 3916907"/>
              <a:gd name="connsiteX153" fmla="*/ 13652 w 4709110"/>
              <a:gd name="connsiteY153" fmla="*/ 3193576 h 3916907"/>
              <a:gd name="connsiteX154" fmla="*/ 4 w 4709110"/>
              <a:gd name="connsiteY154" fmla="*/ 3138985 h 3916907"/>
              <a:gd name="connsiteX155" fmla="*/ 27299 w 4709110"/>
              <a:gd name="connsiteY155" fmla="*/ 2129050 h 3916907"/>
              <a:gd name="connsiteX156" fmla="*/ 68243 w 4709110"/>
              <a:gd name="connsiteY156" fmla="*/ 1910686 h 3916907"/>
              <a:gd name="connsiteX157" fmla="*/ 109186 w 4709110"/>
              <a:gd name="connsiteY157" fmla="*/ 1801504 h 3916907"/>
              <a:gd name="connsiteX158" fmla="*/ 163777 w 4709110"/>
              <a:gd name="connsiteY158" fmla="*/ 1801504 h 3916907"/>
              <a:gd name="connsiteX159" fmla="*/ 191072 w 4709110"/>
              <a:gd name="connsiteY159" fmla="*/ 1978925 h 3916907"/>
              <a:gd name="connsiteX160" fmla="*/ 218368 w 4709110"/>
              <a:gd name="connsiteY160" fmla="*/ 1119116 h 3916907"/>
              <a:gd name="connsiteX161" fmla="*/ 259311 w 4709110"/>
              <a:gd name="connsiteY161" fmla="*/ 1023582 h 3916907"/>
              <a:gd name="connsiteX162" fmla="*/ 300255 w 4709110"/>
              <a:gd name="connsiteY162" fmla="*/ 968991 h 3916907"/>
              <a:gd name="connsiteX163" fmla="*/ 395789 w 4709110"/>
              <a:gd name="connsiteY163" fmla="*/ 887104 h 3916907"/>
              <a:gd name="connsiteX164" fmla="*/ 450380 w 4709110"/>
              <a:gd name="connsiteY164" fmla="*/ 859808 h 3916907"/>
              <a:gd name="connsiteX165" fmla="*/ 491323 w 4709110"/>
              <a:gd name="connsiteY165" fmla="*/ 846161 h 3916907"/>
              <a:gd name="connsiteX166" fmla="*/ 600505 w 4709110"/>
              <a:gd name="connsiteY166" fmla="*/ 818865 h 3916907"/>
              <a:gd name="connsiteX167" fmla="*/ 614153 w 4709110"/>
              <a:gd name="connsiteY167" fmla="*/ 873456 h 3916907"/>
              <a:gd name="connsiteX168" fmla="*/ 573210 w 4709110"/>
              <a:gd name="connsiteY168" fmla="*/ 996286 h 3916907"/>
              <a:gd name="connsiteX169" fmla="*/ 477675 w 4709110"/>
              <a:gd name="connsiteY169" fmla="*/ 1119116 h 3916907"/>
              <a:gd name="connsiteX170" fmla="*/ 436732 w 4709110"/>
              <a:gd name="connsiteY170" fmla="*/ 832513 h 3916907"/>
              <a:gd name="connsiteX171" fmla="*/ 423084 w 4709110"/>
              <a:gd name="connsiteY171" fmla="*/ 532262 h 3916907"/>
              <a:gd name="connsiteX172" fmla="*/ 395789 w 4709110"/>
              <a:gd name="connsiteY172" fmla="*/ 300250 h 3916907"/>
              <a:gd name="connsiteX173" fmla="*/ 450380 w 4709110"/>
              <a:gd name="connsiteY173" fmla="*/ 40943 h 3916907"/>
              <a:gd name="connsiteX174" fmla="*/ 491323 w 4709110"/>
              <a:gd name="connsiteY174" fmla="*/ 54591 h 3916907"/>
              <a:gd name="connsiteX175" fmla="*/ 573210 w 4709110"/>
              <a:gd name="connsiteY175" fmla="*/ 109182 h 3916907"/>
              <a:gd name="connsiteX176" fmla="*/ 614153 w 4709110"/>
              <a:gd name="connsiteY176" fmla="*/ 150125 h 3916907"/>
              <a:gd name="connsiteX177" fmla="*/ 668744 w 4709110"/>
              <a:gd name="connsiteY177" fmla="*/ 177420 h 3916907"/>
              <a:gd name="connsiteX178" fmla="*/ 709687 w 4709110"/>
              <a:gd name="connsiteY178" fmla="*/ 204716 h 3916907"/>
              <a:gd name="connsiteX179" fmla="*/ 764278 w 4709110"/>
              <a:gd name="connsiteY179" fmla="*/ 259307 h 391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4709110" h="3916907">
                <a:moveTo>
                  <a:pt x="641449" y="450376"/>
                </a:moveTo>
                <a:cubicBezTo>
                  <a:pt x="636900" y="427630"/>
                  <a:pt x="633905" y="404516"/>
                  <a:pt x="627801" y="382137"/>
                </a:cubicBezTo>
                <a:cubicBezTo>
                  <a:pt x="620230" y="354379"/>
                  <a:pt x="600505" y="300250"/>
                  <a:pt x="600505" y="300250"/>
                </a:cubicBezTo>
                <a:cubicBezTo>
                  <a:pt x="612260" y="194456"/>
                  <a:pt x="581351" y="186997"/>
                  <a:pt x="655096" y="150125"/>
                </a:cubicBezTo>
                <a:cubicBezTo>
                  <a:pt x="667963" y="143691"/>
                  <a:pt x="682392" y="141026"/>
                  <a:pt x="696040" y="136477"/>
                </a:cubicBezTo>
                <a:cubicBezTo>
                  <a:pt x="709688" y="141026"/>
                  <a:pt x="724493" y="142988"/>
                  <a:pt x="736983" y="150125"/>
                </a:cubicBezTo>
                <a:cubicBezTo>
                  <a:pt x="756732" y="161410"/>
                  <a:pt x="776462" y="174067"/>
                  <a:pt x="791574" y="191068"/>
                </a:cubicBezTo>
                <a:cubicBezTo>
                  <a:pt x="830543" y="234908"/>
                  <a:pt x="846141" y="263767"/>
                  <a:pt x="859813" y="313898"/>
                </a:cubicBezTo>
                <a:cubicBezTo>
                  <a:pt x="869684" y="350090"/>
                  <a:pt x="887108" y="423080"/>
                  <a:pt x="887108" y="423080"/>
                </a:cubicBezTo>
                <a:cubicBezTo>
                  <a:pt x="882559" y="441277"/>
                  <a:pt x="873461" y="496428"/>
                  <a:pt x="873461" y="477671"/>
                </a:cubicBezTo>
                <a:cubicBezTo>
                  <a:pt x="873461" y="449999"/>
                  <a:pt x="878357" y="422037"/>
                  <a:pt x="887108" y="395785"/>
                </a:cubicBezTo>
                <a:cubicBezTo>
                  <a:pt x="898026" y="363030"/>
                  <a:pt x="926231" y="342104"/>
                  <a:pt x="955347" y="327546"/>
                </a:cubicBezTo>
                <a:cubicBezTo>
                  <a:pt x="968214" y="321112"/>
                  <a:pt x="983423" y="320332"/>
                  <a:pt x="996290" y="313898"/>
                </a:cubicBezTo>
                <a:cubicBezTo>
                  <a:pt x="1010961" y="306563"/>
                  <a:pt x="1022158" y="293064"/>
                  <a:pt x="1037234" y="286603"/>
                </a:cubicBezTo>
                <a:cubicBezTo>
                  <a:pt x="1054474" y="279214"/>
                  <a:pt x="1073859" y="278345"/>
                  <a:pt x="1091825" y="272955"/>
                </a:cubicBezTo>
                <a:cubicBezTo>
                  <a:pt x="1119383" y="264687"/>
                  <a:pt x="1146416" y="254758"/>
                  <a:pt x="1173711" y="245659"/>
                </a:cubicBezTo>
                <a:lnTo>
                  <a:pt x="1214655" y="232011"/>
                </a:lnTo>
                <a:lnTo>
                  <a:pt x="1255598" y="218364"/>
                </a:lnTo>
                <a:cubicBezTo>
                  <a:pt x="1282893" y="222913"/>
                  <a:pt x="1314967" y="215927"/>
                  <a:pt x="1337484" y="232011"/>
                </a:cubicBezTo>
                <a:cubicBezTo>
                  <a:pt x="1352747" y="242914"/>
                  <a:pt x="1351132" y="267846"/>
                  <a:pt x="1351132" y="286603"/>
                </a:cubicBezTo>
                <a:cubicBezTo>
                  <a:pt x="1351132" y="332322"/>
                  <a:pt x="1342033" y="377588"/>
                  <a:pt x="1337484" y="423080"/>
                </a:cubicBezTo>
                <a:cubicBezTo>
                  <a:pt x="1332935" y="409432"/>
                  <a:pt x="1318170" y="395360"/>
                  <a:pt x="1323837" y="382137"/>
                </a:cubicBezTo>
                <a:cubicBezTo>
                  <a:pt x="1333974" y="358483"/>
                  <a:pt x="1358889" y="344294"/>
                  <a:pt x="1378428" y="327546"/>
                </a:cubicBezTo>
                <a:cubicBezTo>
                  <a:pt x="1390882" y="316871"/>
                  <a:pt x="1405130" y="308388"/>
                  <a:pt x="1419371" y="300250"/>
                </a:cubicBezTo>
                <a:cubicBezTo>
                  <a:pt x="1466588" y="273269"/>
                  <a:pt x="1468974" y="274618"/>
                  <a:pt x="1514905" y="259307"/>
                </a:cubicBezTo>
                <a:cubicBezTo>
                  <a:pt x="1578595" y="263856"/>
                  <a:pt x="1645029" y="253909"/>
                  <a:pt x="1705974" y="272955"/>
                </a:cubicBezTo>
                <a:cubicBezTo>
                  <a:pt x="1725393" y="279023"/>
                  <a:pt x="1725255" y="308846"/>
                  <a:pt x="1733269" y="327546"/>
                </a:cubicBezTo>
                <a:cubicBezTo>
                  <a:pt x="1747294" y="360272"/>
                  <a:pt x="1750670" y="388448"/>
                  <a:pt x="1760565" y="423080"/>
                </a:cubicBezTo>
                <a:cubicBezTo>
                  <a:pt x="1764517" y="436912"/>
                  <a:pt x="1769664" y="450375"/>
                  <a:pt x="1774213" y="464023"/>
                </a:cubicBezTo>
                <a:cubicBezTo>
                  <a:pt x="1809245" y="323896"/>
                  <a:pt x="1761630" y="497577"/>
                  <a:pt x="1815156" y="354841"/>
                </a:cubicBezTo>
                <a:cubicBezTo>
                  <a:pt x="1821742" y="337278"/>
                  <a:pt x="1820416" y="317027"/>
                  <a:pt x="1828804" y="300250"/>
                </a:cubicBezTo>
                <a:cubicBezTo>
                  <a:pt x="1838976" y="279905"/>
                  <a:pt x="1857692" y="264948"/>
                  <a:pt x="1869747" y="245659"/>
                </a:cubicBezTo>
                <a:cubicBezTo>
                  <a:pt x="1900242" y="196868"/>
                  <a:pt x="1887811" y="183575"/>
                  <a:pt x="1937986" y="150125"/>
                </a:cubicBezTo>
                <a:cubicBezTo>
                  <a:pt x="1949956" y="142145"/>
                  <a:pt x="1965281" y="141026"/>
                  <a:pt x="1978929" y="136477"/>
                </a:cubicBezTo>
                <a:cubicBezTo>
                  <a:pt x="2070856" y="44550"/>
                  <a:pt x="1964489" y="136873"/>
                  <a:pt x="2074464" y="81886"/>
                </a:cubicBezTo>
                <a:cubicBezTo>
                  <a:pt x="2147420" y="45408"/>
                  <a:pt x="2134394" y="26227"/>
                  <a:pt x="2197293" y="13647"/>
                </a:cubicBezTo>
                <a:cubicBezTo>
                  <a:pt x="2228837" y="7338"/>
                  <a:pt x="2260983" y="4549"/>
                  <a:pt x="2292828" y="0"/>
                </a:cubicBezTo>
                <a:cubicBezTo>
                  <a:pt x="2311025" y="4549"/>
                  <a:pt x="2332772" y="1930"/>
                  <a:pt x="2347419" y="13647"/>
                </a:cubicBezTo>
                <a:cubicBezTo>
                  <a:pt x="2358653" y="22634"/>
                  <a:pt x="2354632" y="41724"/>
                  <a:pt x="2361066" y="54591"/>
                </a:cubicBezTo>
                <a:cubicBezTo>
                  <a:pt x="2372929" y="78317"/>
                  <a:pt x="2390147" y="99103"/>
                  <a:pt x="2402010" y="122829"/>
                </a:cubicBezTo>
                <a:cubicBezTo>
                  <a:pt x="2412966" y="144741"/>
                  <a:pt x="2419355" y="168681"/>
                  <a:pt x="2429305" y="191068"/>
                </a:cubicBezTo>
                <a:cubicBezTo>
                  <a:pt x="2437568" y="209659"/>
                  <a:pt x="2446507" y="227995"/>
                  <a:pt x="2456601" y="245659"/>
                </a:cubicBezTo>
                <a:cubicBezTo>
                  <a:pt x="2464739" y="259901"/>
                  <a:pt x="2476561" y="271932"/>
                  <a:pt x="2483896" y="286603"/>
                </a:cubicBezTo>
                <a:cubicBezTo>
                  <a:pt x="2490330" y="299470"/>
                  <a:pt x="2487372" y="317374"/>
                  <a:pt x="2497544" y="327546"/>
                </a:cubicBezTo>
                <a:cubicBezTo>
                  <a:pt x="2507716" y="337718"/>
                  <a:pt x="2524839" y="336645"/>
                  <a:pt x="2538487" y="341194"/>
                </a:cubicBezTo>
                <a:cubicBezTo>
                  <a:pt x="2617852" y="261829"/>
                  <a:pt x="2590595" y="260999"/>
                  <a:pt x="2674965" y="245659"/>
                </a:cubicBezTo>
                <a:cubicBezTo>
                  <a:pt x="2706614" y="239905"/>
                  <a:pt x="2738654" y="236560"/>
                  <a:pt x="2770499" y="232011"/>
                </a:cubicBezTo>
                <a:cubicBezTo>
                  <a:pt x="2811442" y="236560"/>
                  <a:pt x="2852613" y="239395"/>
                  <a:pt x="2893329" y="245659"/>
                </a:cubicBezTo>
                <a:cubicBezTo>
                  <a:pt x="2911868" y="248511"/>
                  <a:pt x="2929527" y="255628"/>
                  <a:pt x="2947920" y="259307"/>
                </a:cubicBezTo>
                <a:cubicBezTo>
                  <a:pt x="2975055" y="264734"/>
                  <a:pt x="3002511" y="268406"/>
                  <a:pt x="3029807" y="272955"/>
                </a:cubicBezTo>
                <a:cubicBezTo>
                  <a:pt x="3066201" y="286603"/>
                  <a:pt x="3101890" y="302304"/>
                  <a:pt x="3138989" y="313898"/>
                </a:cubicBezTo>
                <a:cubicBezTo>
                  <a:pt x="3198320" y="332439"/>
                  <a:pt x="3284476" y="345709"/>
                  <a:pt x="3343705" y="368489"/>
                </a:cubicBezTo>
                <a:cubicBezTo>
                  <a:pt x="3372188" y="379444"/>
                  <a:pt x="3397422" y="397694"/>
                  <a:pt x="3425592" y="409432"/>
                </a:cubicBezTo>
                <a:cubicBezTo>
                  <a:pt x="3452151" y="420498"/>
                  <a:pt x="3480183" y="427629"/>
                  <a:pt x="3507478" y="436728"/>
                </a:cubicBezTo>
                <a:cubicBezTo>
                  <a:pt x="3521126" y="450376"/>
                  <a:pt x="3532363" y="466965"/>
                  <a:pt x="3548422" y="477671"/>
                </a:cubicBezTo>
                <a:cubicBezTo>
                  <a:pt x="3560392" y="485651"/>
                  <a:pt x="3579193" y="481147"/>
                  <a:pt x="3589365" y="491319"/>
                </a:cubicBezTo>
                <a:cubicBezTo>
                  <a:pt x="3599537" y="501491"/>
                  <a:pt x="3597962" y="518792"/>
                  <a:pt x="3603013" y="532262"/>
                </a:cubicBezTo>
                <a:cubicBezTo>
                  <a:pt x="3611615" y="555201"/>
                  <a:pt x="3621210" y="577755"/>
                  <a:pt x="3630308" y="600501"/>
                </a:cubicBezTo>
                <a:cubicBezTo>
                  <a:pt x="3634857" y="636895"/>
                  <a:pt x="3638379" y="673432"/>
                  <a:pt x="3643956" y="709683"/>
                </a:cubicBezTo>
                <a:cubicBezTo>
                  <a:pt x="3647483" y="732610"/>
                  <a:pt x="3641201" y="794324"/>
                  <a:pt x="3657604" y="777922"/>
                </a:cubicBezTo>
                <a:cubicBezTo>
                  <a:pt x="3680351" y="755176"/>
                  <a:pt x="3666703" y="714233"/>
                  <a:pt x="3671252" y="682388"/>
                </a:cubicBezTo>
                <a:cubicBezTo>
                  <a:pt x="3848673" y="691486"/>
                  <a:pt x="4026778" y="691649"/>
                  <a:pt x="4203514" y="709683"/>
                </a:cubicBezTo>
                <a:cubicBezTo>
                  <a:pt x="4250764" y="714504"/>
                  <a:pt x="4295425" y="734207"/>
                  <a:pt x="4339992" y="750626"/>
                </a:cubicBezTo>
                <a:cubicBezTo>
                  <a:pt x="4458276" y="794204"/>
                  <a:pt x="4455078" y="804196"/>
                  <a:pt x="4558356" y="859808"/>
                </a:cubicBezTo>
                <a:cubicBezTo>
                  <a:pt x="4585226" y="874276"/>
                  <a:pt x="4612947" y="887104"/>
                  <a:pt x="4640243" y="900752"/>
                </a:cubicBezTo>
                <a:cubicBezTo>
                  <a:pt x="4649341" y="914400"/>
                  <a:pt x="4658004" y="928348"/>
                  <a:pt x="4667538" y="941695"/>
                </a:cubicBezTo>
                <a:cubicBezTo>
                  <a:pt x="4680759" y="960204"/>
                  <a:pt x="4707748" y="973552"/>
                  <a:pt x="4708481" y="996286"/>
                </a:cubicBezTo>
                <a:cubicBezTo>
                  <a:pt x="4712452" y="1119388"/>
                  <a:pt x="4696948" y="1242622"/>
                  <a:pt x="4681186" y="1364776"/>
                </a:cubicBezTo>
                <a:cubicBezTo>
                  <a:pt x="4678582" y="1384954"/>
                  <a:pt x="4670445" y="1407542"/>
                  <a:pt x="4653890" y="1419367"/>
                </a:cubicBezTo>
                <a:cubicBezTo>
                  <a:pt x="4635014" y="1432850"/>
                  <a:pt x="4608398" y="1428465"/>
                  <a:pt x="4585652" y="1433014"/>
                </a:cubicBezTo>
                <a:cubicBezTo>
                  <a:pt x="4512864" y="1428465"/>
                  <a:pt x="4439082" y="1432187"/>
                  <a:pt x="4367287" y="1419367"/>
                </a:cubicBezTo>
                <a:cubicBezTo>
                  <a:pt x="4310639" y="1409251"/>
                  <a:pt x="4256942" y="1386148"/>
                  <a:pt x="4203514" y="1364776"/>
                </a:cubicBezTo>
                <a:cubicBezTo>
                  <a:pt x="4116385" y="1329924"/>
                  <a:pt x="4157187" y="1348436"/>
                  <a:pt x="4080684" y="1310185"/>
                </a:cubicBezTo>
                <a:cubicBezTo>
                  <a:pt x="4067036" y="1296537"/>
                  <a:pt x="4050447" y="1285300"/>
                  <a:pt x="4039741" y="1269241"/>
                </a:cubicBezTo>
                <a:cubicBezTo>
                  <a:pt x="4031761" y="1257271"/>
                  <a:pt x="4023728" y="1242488"/>
                  <a:pt x="4026093" y="1228298"/>
                </a:cubicBezTo>
                <a:cubicBezTo>
                  <a:pt x="4031779" y="1194180"/>
                  <a:pt x="4070450" y="1175981"/>
                  <a:pt x="4094332" y="1160059"/>
                </a:cubicBezTo>
                <a:cubicBezTo>
                  <a:pt x="4117078" y="1164608"/>
                  <a:pt x="4144751" y="1158857"/>
                  <a:pt x="4162571" y="1173707"/>
                </a:cubicBezTo>
                <a:cubicBezTo>
                  <a:pt x="4176981" y="1185715"/>
                  <a:pt x="4168830" y="1211058"/>
                  <a:pt x="4176219" y="1228298"/>
                </a:cubicBezTo>
                <a:cubicBezTo>
                  <a:pt x="4182680" y="1243374"/>
                  <a:pt x="4196852" y="1254252"/>
                  <a:pt x="4203514" y="1269241"/>
                </a:cubicBezTo>
                <a:cubicBezTo>
                  <a:pt x="4215199" y="1295533"/>
                  <a:pt x="4230810" y="1351128"/>
                  <a:pt x="4230810" y="1351128"/>
                </a:cubicBezTo>
                <a:cubicBezTo>
                  <a:pt x="4230776" y="1351633"/>
                  <a:pt x="4258149" y="1736250"/>
                  <a:pt x="4162571" y="1842447"/>
                </a:cubicBezTo>
                <a:cubicBezTo>
                  <a:pt x="4140625" y="1866831"/>
                  <a:pt x="4106579" y="1876897"/>
                  <a:pt x="4080684" y="1897038"/>
                </a:cubicBezTo>
                <a:cubicBezTo>
                  <a:pt x="3981090" y="1974500"/>
                  <a:pt x="4103663" y="1906022"/>
                  <a:pt x="3985150" y="1965277"/>
                </a:cubicBezTo>
                <a:cubicBezTo>
                  <a:pt x="3971502" y="1978925"/>
                  <a:pt x="3961470" y="1997588"/>
                  <a:pt x="3944207" y="2006220"/>
                </a:cubicBezTo>
                <a:cubicBezTo>
                  <a:pt x="3923459" y="2016594"/>
                  <a:pt x="3898472" y="2014242"/>
                  <a:pt x="3875968" y="2019868"/>
                </a:cubicBezTo>
                <a:cubicBezTo>
                  <a:pt x="3847446" y="2026999"/>
                  <a:pt x="3787651" y="2052465"/>
                  <a:pt x="3766786" y="2060811"/>
                </a:cubicBezTo>
                <a:cubicBezTo>
                  <a:pt x="3762237" y="2042614"/>
                  <a:pt x="3744750" y="2022997"/>
                  <a:pt x="3753138" y="2006220"/>
                </a:cubicBezTo>
                <a:cubicBezTo>
                  <a:pt x="3762236" y="1988023"/>
                  <a:pt x="3787424" y="1977656"/>
                  <a:pt x="3807729" y="1978925"/>
                </a:cubicBezTo>
                <a:cubicBezTo>
                  <a:pt x="3863891" y="1982435"/>
                  <a:pt x="3916911" y="2006220"/>
                  <a:pt x="3971502" y="2019868"/>
                </a:cubicBezTo>
                <a:cubicBezTo>
                  <a:pt x="3994248" y="2038065"/>
                  <a:pt x="4017819" y="2055277"/>
                  <a:pt x="4039741" y="2074459"/>
                </a:cubicBezTo>
                <a:cubicBezTo>
                  <a:pt x="4054266" y="2087169"/>
                  <a:pt x="4066159" y="2102693"/>
                  <a:pt x="4080684" y="2115403"/>
                </a:cubicBezTo>
                <a:cubicBezTo>
                  <a:pt x="4156233" y="2181509"/>
                  <a:pt x="4190145" y="2184194"/>
                  <a:pt x="4244458" y="2292823"/>
                </a:cubicBezTo>
                <a:cubicBezTo>
                  <a:pt x="4268236" y="2340379"/>
                  <a:pt x="4281625" y="2363382"/>
                  <a:pt x="4299049" y="2415653"/>
                </a:cubicBezTo>
                <a:cubicBezTo>
                  <a:pt x="4304980" y="2433447"/>
                  <a:pt x="4307543" y="2452209"/>
                  <a:pt x="4312696" y="2470244"/>
                </a:cubicBezTo>
                <a:cubicBezTo>
                  <a:pt x="4316648" y="2484077"/>
                  <a:pt x="4321795" y="2497540"/>
                  <a:pt x="4326344" y="2511188"/>
                </a:cubicBezTo>
                <a:cubicBezTo>
                  <a:pt x="4317246" y="2602173"/>
                  <a:pt x="4317698" y="2694626"/>
                  <a:pt x="4299049" y="2784143"/>
                </a:cubicBezTo>
                <a:cubicBezTo>
                  <a:pt x="4294410" y="2806411"/>
                  <a:pt x="4271149" y="2820099"/>
                  <a:pt x="4258105" y="2838734"/>
                </a:cubicBezTo>
                <a:cubicBezTo>
                  <a:pt x="4224342" y="2886966"/>
                  <a:pt x="4177006" y="2974817"/>
                  <a:pt x="4121628" y="3002507"/>
                </a:cubicBezTo>
                <a:cubicBezTo>
                  <a:pt x="4054170" y="3036237"/>
                  <a:pt x="4086338" y="3023370"/>
                  <a:pt x="4026093" y="3043450"/>
                </a:cubicBezTo>
                <a:cubicBezTo>
                  <a:pt x="4007896" y="3029802"/>
                  <a:pt x="3984723" y="3021016"/>
                  <a:pt x="3971502" y="3002507"/>
                </a:cubicBezTo>
                <a:cubicBezTo>
                  <a:pt x="3960600" y="2987244"/>
                  <a:pt x="3957855" y="2966673"/>
                  <a:pt x="3957855" y="2947916"/>
                </a:cubicBezTo>
                <a:cubicBezTo>
                  <a:pt x="3957855" y="2920435"/>
                  <a:pt x="3937101" y="2753670"/>
                  <a:pt x="3998798" y="2702256"/>
                </a:cubicBezTo>
                <a:cubicBezTo>
                  <a:pt x="4014427" y="2689232"/>
                  <a:pt x="4035192" y="2684059"/>
                  <a:pt x="4053389" y="2674961"/>
                </a:cubicBezTo>
                <a:cubicBezTo>
                  <a:pt x="4089783" y="2684059"/>
                  <a:pt x="4130167" y="2683354"/>
                  <a:pt x="4162571" y="2702256"/>
                </a:cubicBezTo>
                <a:cubicBezTo>
                  <a:pt x="4187732" y="2716933"/>
                  <a:pt x="4200457" y="2746631"/>
                  <a:pt x="4217162" y="2770495"/>
                </a:cubicBezTo>
                <a:cubicBezTo>
                  <a:pt x="4253450" y="2822335"/>
                  <a:pt x="4264193" y="2848651"/>
                  <a:pt x="4285401" y="2906973"/>
                </a:cubicBezTo>
                <a:cubicBezTo>
                  <a:pt x="4295234" y="2934013"/>
                  <a:pt x="4299829" y="2963125"/>
                  <a:pt x="4312696" y="2988859"/>
                </a:cubicBezTo>
                <a:lnTo>
                  <a:pt x="4339992" y="3043450"/>
                </a:lnTo>
                <a:cubicBezTo>
                  <a:pt x="4335443" y="3107140"/>
                  <a:pt x="4341830" y="3172574"/>
                  <a:pt x="4326344" y="3234519"/>
                </a:cubicBezTo>
                <a:cubicBezTo>
                  <a:pt x="4322366" y="3250432"/>
                  <a:pt x="4295242" y="3248692"/>
                  <a:pt x="4285401" y="3261814"/>
                </a:cubicBezTo>
                <a:cubicBezTo>
                  <a:pt x="4267091" y="3286228"/>
                  <a:pt x="4264873" y="3321018"/>
                  <a:pt x="4244458" y="3343701"/>
                </a:cubicBezTo>
                <a:cubicBezTo>
                  <a:pt x="4194941" y="3398720"/>
                  <a:pt x="4153633" y="3395937"/>
                  <a:pt x="4094332" y="3425588"/>
                </a:cubicBezTo>
                <a:cubicBezTo>
                  <a:pt x="4079661" y="3432923"/>
                  <a:pt x="4068465" y="3446422"/>
                  <a:pt x="4053389" y="3452883"/>
                </a:cubicBezTo>
                <a:cubicBezTo>
                  <a:pt x="4036149" y="3460272"/>
                  <a:pt x="4016361" y="3459945"/>
                  <a:pt x="3998798" y="3466531"/>
                </a:cubicBezTo>
                <a:cubicBezTo>
                  <a:pt x="3979749" y="3473674"/>
                  <a:pt x="3962404" y="3484728"/>
                  <a:pt x="3944207" y="3493826"/>
                </a:cubicBezTo>
                <a:cubicBezTo>
                  <a:pt x="3889616" y="3484728"/>
                  <a:pt x="3834703" y="3477385"/>
                  <a:pt x="3780434" y="3466531"/>
                </a:cubicBezTo>
                <a:cubicBezTo>
                  <a:pt x="3766327" y="3463710"/>
                  <a:pt x="3750542" y="3462093"/>
                  <a:pt x="3739490" y="3452883"/>
                </a:cubicBezTo>
                <a:cubicBezTo>
                  <a:pt x="3722016" y="3438321"/>
                  <a:pt x="3711768" y="3416801"/>
                  <a:pt x="3698547" y="3398292"/>
                </a:cubicBezTo>
                <a:cubicBezTo>
                  <a:pt x="3689013" y="3384945"/>
                  <a:pt x="3678587" y="3372020"/>
                  <a:pt x="3671252" y="3357349"/>
                </a:cubicBezTo>
                <a:cubicBezTo>
                  <a:pt x="3664818" y="3344482"/>
                  <a:pt x="3663271" y="3329628"/>
                  <a:pt x="3657604" y="3316405"/>
                </a:cubicBezTo>
                <a:cubicBezTo>
                  <a:pt x="3649590" y="3297705"/>
                  <a:pt x="3639407" y="3280011"/>
                  <a:pt x="3630308" y="3261814"/>
                </a:cubicBezTo>
                <a:cubicBezTo>
                  <a:pt x="3625759" y="3243617"/>
                  <a:pt x="3635418" y="3207223"/>
                  <a:pt x="3616661" y="3207223"/>
                </a:cubicBezTo>
                <a:cubicBezTo>
                  <a:pt x="3589416" y="3207223"/>
                  <a:pt x="3553579" y="3320599"/>
                  <a:pt x="3548422" y="3330053"/>
                </a:cubicBezTo>
                <a:cubicBezTo>
                  <a:pt x="3483213" y="3449603"/>
                  <a:pt x="3521886" y="3381736"/>
                  <a:pt x="3452887" y="3439235"/>
                </a:cubicBezTo>
                <a:cubicBezTo>
                  <a:pt x="3438060" y="3451591"/>
                  <a:pt x="3428311" y="3469949"/>
                  <a:pt x="3411944" y="3480179"/>
                </a:cubicBezTo>
                <a:cubicBezTo>
                  <a:pt x="3391169" y="3493163"/>
                  <a:pt x="3366008" y="3497337"/>
                  <a:pt x="3343705" y="3507474"/>
                </a:cubicBezTo>
                <a:cubicBezTo>
                  <a:pt x="3315923" y="3520102"/>
                  <a:pt x="3291425" y="3541015"/>
                  <a:pt x="3261819" y="3548417"/>
                </a:cubicBezTo>
                <a:cubicBezTo>
                  <a:pt x="3199404" y="3564021"/>
                  <a:pt x="3070750" y="3575713"/>
                  <a:pt x="3070750" y="3575713"/>
                </a:cubicBezTo>
                <a:cubicBezTo>
                  <a:pt x="2947920" y="3571164"/>
                  <a:pt x="2824920" y="3569979"/>
                  <a:pt x="2702261" y="3562065"/>
                </a:cubicBezTo>
                <a:cubicBezTo>
                  <a:pt x="2681014" y="3560694"/>
                  <a:pt x="2629187" y="3542257"/>
                  <a:pt x="2606726" y="3534770"/>
                </a:cubicBezTo>
                <a:cubicBezTo>
                  <a:pt x="2597628" y="3521122"/>
                  <a:pt x="2595834" y="3493826"/>
                  <a:pt x="2579431" y="3493826"/>
                </a:cubicBezTo>
                <a:cubicBezTo>
                  <a:pt x="2560130" y="3493826"/>
                  <a:pt x="2553013" y="3522060"/>
                  <a:pt x="2538487" y="3534770"/>
                </a:cubicBezTo>
                <a:cubicBezTo>
                  <a:pt x="2516565" y="3553952"/>
                  <a:pt x="2491901" y="3569875"/>
                  <a:pt x="2470249" y="3589361"/>
                </a:cubicBezTo>
                <a:cubicBezTo>
                  <a:pt x="2423899" y="3631076"/>
                  <a:pt x="2388656" y="3680175"/>
                  <a:pt x="2333771" y="3712191"/>
                </a:cubicBezTo>
                <a:cubicBezTo>
                  <a:pt x="2303845" y="3729648"/>
                  <a:pt x="2269225" y="3737640"/>
                  <a:pt x="2238237" y="3753134"/>
                </a:cubicBezTo>
                <a:cubicBezTo>
                  <a:pt x="1984576" y="3879964"/>
                  <a:pt x="2319471" y="3736319"/>
                  <a:pt x="2019872" y="3848668"/>
                </a:cubicBezTo>
                <a:cubicBezTo>
                  <a:pt x="1987432" y="3860833"/>
                  <a:pt x="1957950" y="3881208"/>
                  <a:pt x="1924338" y="3889611"/>
                </a:cubicBezTo>
                <a:cubicBezTo>
                  <a:pt x="1884373" y="3899602"/>
                  <a:pt x="1842385" y="3898149"/>
                  <a:pt x="1801508" y="3903259"/>
                </a:cubicBezTo>
                <a:cubicBezTo>
                  <a:pt x="1769588" y="3907249"/>
                  <a:pt x="1737819" y="3912358"/>
                  <a:pt x="1705974" y="3916907"/>
                </a:cubicBezTo>
                <a:cubicBezTo>
                  <a:pt x="1592243" y="3912358"/>
                  <a:pt x="1477458" y="3919356"/>
                  <a:pt x="1364780" y="3903259"/>
                </a:cubicBezTo>
                <a:cubicBezTo>
                  <a:pt x="1345673" y="3900529"/>
                  <a:pt x="1336193" y="3877143"/>
                  <a:pt x="1323837" y="3862316"/>
                </a:cubicBezTo>
                <a:cubicBezTo>
                  <a:pt x="1295974" y="3828881"/>
                  <a:pt x="1283183" y="3794945"/>
                  <a:pt x="1269246" y="3753134"/>
                </a:cubicBezTo>
                <a:cubicBezTo>
                  <a:pt x="1263315" y="3735339"/>
                  <a:pt x="1260751" y="3716578"/>
                  <a:pt x="1255598" y="3698543"/>
                </a:cubicBezTo>
                <a:cubicBezTo>
                  <a:pt x="1251646" y="3684711"/>
                  <a:pt x="1246499" y="3671248"/>
                  <a:pt x="1241950" y="3657600"/>
                </a:cubicBezTo>
                <a:cubicBezTo>
                  <a:pt x="1232852" y="3684895"/>
                  <a:pt x="1220298" y="3711273"/>
                  <a:pt x="1214655" y="3739486"/>
                </a:cubicBezTo>
                <a:cubicBezTo>
                  <a:pt x="1210106" y="3762232"/>
                  <a:pt x="1209152" y="3786005"/>
                  <a:pt x="1201007" y="3807725"/>
                </a:cubicBezTo>
                <a:cubicBezTo>
                  <a:pt x="1193772" y="3827017"/>
                  <a:pt x="1149106" y="3881442"/>
                  <a:pt x="1132768" y="3889611"/>
                </a:cubicBezTo>
                <a:cubicBezTo>
                  <a:pt x="1112020" y="3899985"/>
                  <a:pt x="1087275" y="3898710"/>
                  <a:pt x="1064529" y="3903259"/>
                </a:cubicBezTo>
                <a:cubicBezTo>
                  <a:pt x="955347" y="3889611"/>
                  <a:pt x="843392" y="3890318"/>
                  <a:pt x="736983" y="3862316"/>
                </a:cubicBezTo>
                <a:cubicBezTo>
                  <a:pt x="657586" y="3841422"/>
                  <a:pt x="523248" y="3757531"/>
                  <a:pt x="450380" y="3698543"/>
                </a:cubicBezTo>
                <a:cubicBezTo>
                  <a:pt x="359521" y="3624990"/>
                  <a:pt x="259139" y="3551202"/>
                  <a:pt x="191072" y="3452883"/>
                </a:cubicBezTo>
                <a:cubicBezTo>
                  <a:pt x="161961" y="3410834"/>
                  <a:pt x="133150" y="3350688"/>
                  <a:pt x="109186" y="3302758"/>
                </a:cubicBezTo>
                <a:cubicBezTo>
                  <a:pt x="127106" y="3087724"/>
                  <a:pt x="168806" y="3122823"/>
                  <a:pt x="54595" y="3179928"/>
                </a:cubicBezTo>
                <a:cubicBezTo>
                  <a:pt x="41728" y="3186362"/>
                  <a:pt x="27300" y="3189027"/>
                  <a:pt x="13652" y="3193576"/>
                </a:cubicBezTo>
                <a:cubicBezTo>
                  <a:pt x="9103" y="3175379"/>
                  <a:pt x="-236" y="3157741"/>
                  <a:pt x="4" y="3138985"/>
                </a:cubicBezTo>
                <a:cubicBezTo>
                  <a:pt x="4321" y="2802245"/>
                  <a:pt x="14987" y="2465593"/>
                  <a:pt x="27299" y="2129050"/>
                </a:cubicBezTo>
                <a:cubicBezTo>
                  <a:pt x="30729" y="2035285"/>
                  <a:pt x="47261" y="2001607"/>
                  <a:pt x="68243" y="1910686"/>
                </a:cubicBezTo>
                <a:cubicBezTo>
                  <a:pt x="89076" y="1820409"/>
                  <a:pt x="66216" y="1865958"/>
                  <a:pt x="109186" y="1801504"/>
                </a:cubicBezTo>
                <a:cubicBezTo>
                  <a:pt x="122038" y="1750098"/>
                  <a:pt x="119235" y="1701285"/>
                  <a:pt x="163777" y="1801504"/>
                </a:cubicBezTo>
                <a:cubicBezTo>
                  <a:pt x="174652" y="1825972"/>
                  <a:pt x="190306" y="1972798"/>
                  <a:pt x="191072" y="1978925"/>
                </a:cubicBezTo>
                <a:cubicBezTo>
                  <a:pt x="200171" y="1692322"/>
                  <a:pt x="197938" y="1405135"/>
                  <a:pt x="218368" y="1119116"/>
                </a:cubicBezTo>
                <a:cubicBezTo>
                  <a:pt x="220836" y="1084558"/>
                  <a:pt x="242721" y="1053997"/>
                  <a:pt x="259311" y="1023582"/>
                </a:cubicBezTo>
                <a:cubicBezTo>
                  <a:pt x="270203" y="1003613"/>
                  <a:pt x="285452" y="986261"/>
                  <a:pt x="300255" y="968991"/>
                </a:cubicBezTo>
                <a:cubicBezTo>
                  <a:pt x="326025" y="938926"/>
                  <a:pt x="362594" y="907851"/>
                  <a:pt x="395789" y="887104"/>
                </a:cubicBezTo>
                <a:cubicBezTo>
                  <a:pt x="413041" y="876321"/>
                  <a:pt x="431680" y="867822"/>
                  <a:pt x="450380" y="859808"/>
                </a:cubicBezTo>
                <a:cubicBezTo>
                  <a:pt x="463603" y="854141"/>
                  <a:pt x="477444" y="849946"/>
                  <a:pt x="491323" y="846161"/>
                </a:cubicBezTo>
                <a:cubicBezTo>
                  <a:pt x="527515" y="836290"/>
                  <a:pt x="600505" y="818865"/>
                  <a:pt x="600505" y="818865"/>
                </a:cubicBezTo>
                <a:cubicBezTo>
                  <a:pt x="605054" y="837062"/>
                  <a:pt x="614153" y="854699"/>
                  <a:pt x="614153" y="873456"/>
                </a:cubicBezTo>
                <a:cubicBezTo>
                  <a:pt x="614153" y="917930"/>
                  <a:pt x="595409" y="959287"/>
                  <a:pt x="573210" y="996286"/>
                </a:cubicBezTo>
                <a:cubicBezTo>
                  <a:pt x="524237" y="1077909"/>
                  <a:pt x="532212" y="1064580"/>
                  <a:pt x="477675" y="1119116"/>
                </a:cubicBezTo>
                <a:cubicBezTo>
                  <a:pt x="416291" y="996346"/>
                  <a:pt x="449454" y="1080594"/>
                  <a:pt x="436732" y="832513"/>
                </a:cubicBezTo>
                <a:cubicBezTo>
                  <a:pt x="431601" y="732457"/>
                  <a:pt x="428800" y="632286"/>
                  <a:pt x="423084" y="532262"/>
                </a:cubicBezTo>
                <a:cubicBezTo>
                  <a:pt x="413026" y="356250"/>
                  <a:pt x="422233" y="406025"/>
                  <a:pt x="395789" y="300250"/>
                </a:cubicBezTo>
                <a:cubicBezTo>
                  <a:pt x="397698" y="265887"/>
                  <a:pt x="333832" y="40943"/>
                  <a:pt x="450380" y="40943"/>
                </a:cubicBezTo>
                <a:cubicBezTo>
                  <a:pt x="464766" y="40943"/>
                  <a:pt x="477675" y="50042"/>
                  <a:pt x="491323" y="54591"/>
                </a:cubicBezTo>
                <a:cubicBezTo>
                  <a:pt x="621933" y="185201"/>
                  <a:pt x="454703" y="30178"/>
                  <a:pt x="573210" y="109182"/>
                </a:cubicBezTo>
                <a:cubicBezTo>
                  <a:pt x="589269" y="119888"/>
                  <a:pt x="598447" y="138907"/>
                  <a:pt x="614153" y="150125"/>
                </a:cubicBezTo>
                <a:cubicBezTo>
                  <a:pt x="630708" y="161950"/>
                  <a:pt x="651080" y="167326"/>
                  <a:pt x="668744" y="177420"/>
                </a:cubicBezTo>
                <a:cubicBezTo>
                  <a:pt x="682985" y="185558"/>
                  <a:pt x="696340" y="195182"/>
                  <a:pt x="709687" y="204716"/>
                </a:cubicBezTo>
                <a:cubicBezTo>
                  <a:pt x="767917" y="246309"/>
                  <a:pt x="764278" y="223329"/>
                  <a:pt x="764278" y="25930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rgbClr val="FF0000"/>
              </a:solidFill>
            </a:endParaRPr>
          </a:p>
        </p:txBody>
      </p:sp>
      <p:sp>
        <p:nvSpPr>
          <p:cNvPr id="4" name="Volný tvar 3"/>
          <p:cNvSpPr/>
          <p:nvPr/>
        </p:nvSpPr>
        <p:spPr>
          <a:xfrm>
            <a:off x="4173063" y="3698543"/>
            <a:ext cx="4629743" cy="2456597"/>
          </a:xfrm>
          <a:custGeom>
            <a:avLst/>
            <a:gdLst>
              <a:gd name="connsiteX0" fmla="*/ 2241385 w 4629743"/>
              <a:gd name="connsiteY0" fmla="*/ 382138 h 2456597"/>
              <a:gd name="connsiteX1" fmla="*/ 2255033 w 4629743"/>
              <a:gd name="connsiteY1" fmla="*/ 272956 h 2456597"/>
              <a:gd name="connsiteX2" fmla="*/ 2268680 w 4629743"/>
              <a:gd name="connsiteY2" fmla="*/ 232012 h 2456597"/>
              <a:gd name="connsiteX3" fmla="*/ 2309624 w 4629743"/>
              <a:gd name="connsiteY3" fmla="*/ 204717 h 2456597"/>
              <a:gd name="connsiteX4" fmla="*/ 2418806 w 4629743"/>
              <a:gd name="connsiteY4" fmla="*/ 136478 h 2456597"/>
              <a:gd name="connsiteX5" fmla="*/ 2514340 w 4629743"/>
              <a:gd name="connsiteY5" fmla="*/ 95535 h 2456597"/>
              <a:gd name="connsiteX6" fmla="*/ 2691761 w 4629743"/>
              <a:gd name="connsiteY6" fmla="*/ 54591 h 2456597"/>
              <a:gd name="connsiteX7" fmla="*/ 2841886 w 4629743"/>
              <a:gd name="connsiteY7" fmla="*/ 40944 h 2456597"/>
              <a:gd name="connsiteX8" fmla="*/ 3264967 w 4629743"/>
              <a:gd name="connsiteY8" fmla="*/ 54591 h 2456597"/>
              <a:gd name="connsiteX9" fmla="*/ 3305910 w 4629743"/>
              <a:gd name="connsiteY9" fmla="*/ 81887 h 2456597"/>
              <a:gd name="connsiteX10" fmla="*/ 3333206 w 4629743"/>
              <a:gd name="connsiteY10" fmla="*/ 122830 h 2456597"/>
              <a:gd name="connsiteX11" fmla="*/ 3333206 w 4629743"/>
              <a:gd name="connsiteY11" fmla="*/ 423081 h 2456597"/>
              <a:gd name="connsiteX12" fmla="*/ 3305910 w 4629743"/>
              <a:gd name="connsiteY12" fmla="*/ 464024 h 2456597"/>
              <a:gd name="connsiteX13" fmla="*/ 3264967 w 4629743"/>
              <a:gd name="connsiteY13" fmla="*/ 477672 h 2456597"/>
              <a:gd name="connsiteX14" fmla="*/ 3224024 w 4629743"/>
              <a:gd name="connsiteY14" fmla="*/ 504967 h 2456597"/>
              <a:gd name="connsiteX15" fmla="*/ 3333206 w 4629743"/>
              <a:gd name="connsiteY15" fmla="*/ 382138 h 2456597"/>
              <a:gd name="connsiteX16" fmla="*/ 3415092 w 4629743"/>
              <a:gd name="connsiteY16" fmla="*/ 354842 h 2456597"/>
              <a:gd name="connsiteX17" fmla="*/ 3456036 w 4629743"/>
              <a:gd name="connsiteY17" fmla="*/ 341194 h 2456597"/>
              <a:gd name="connsiteX18" fmla="*/ 3688047 w 4629743"/>
              <a:gd name="connsiteY18" fmla="*/ 382138 h 2456597"/>
              <a:gd name="connsiteX19" fmla="*/ 3797230 w 4629743"/>
              <a:gd name="connsiteY19" fmla="*/ 436729 h 2456597"/>
              <a:gd name="connsiteX20" fmla="*/ 3851821 w 4629743"/>
              <a:gd name="connsiteY20" fmla="*/ 532263 h 2456597"/>
              <a:gd name="connsiteX21" fmla="*/ 3879116 w 4629743"/>
              <a:gd name="connsiteY21" fmla="*/ 641445 h 2456597"/>
              <a:gd name="connsiteX22" fmla="*/ 3865468 w 4629743"/>
              <a:gd name="connsiteY22" fmla="*/ 914400 h 2456597"/>
              <a:gd name="connsiteX23" fmla="*/ 3851821 w 4629743"/>
              <a:gd name="connsiteY23" fmla="*/ 955344 h 2456597"/>
              <a:gd name="connsiteX24" fmla="*/ 3797230 w 4629743"/>
              <a:gd name="connsiteY24" fmla="*/ 982639 h 2456597"/>
              <a:gd name="connsiteX25" fmla="*/ 3851821 w 4629743"/>
              <a:gd name="connsiteY25" fmla="*/ 941696 h 2456597"/>
              <a:gd name="connsiteX26" fmla="*/ 3974650 w 4629743"/>
              <a:gd name="connsiteY26" fmla="*/ 914400 h 2456597"/>
              <a:gd name="connsiteX27" fmla="*/ 4097480 w 4629743"/>
              <a:gd name="connsiteY27" fmla="*/ 928048 h 2456597"/>
              <a:gd name="connsiteX28" fmla="*/ 4233958 w 4629743"/>
              <a:gd name="connsiteY28" fmla="*/ 982639 h 2456597"/>
              <a:gd name="connsiteX29" fmla="*/ 4288549 w 4629743"/>
              <a:gd name="connsiteY29" fmla="*/ 1064526 h 2456597"/>
              <a:gd name="connsiteX30" fmla="*/ 4315844 w 4629743"/>
              <a:gd name="connsiteY30" fmla="*/ 1160060 h 2456597"/>
              <a:gd name="connsiteX31" fmla="*/ 4329492 w 4629743"/>
              <a:gd name="connsiteY31" fmla="*/ 1241947 h 2456597"/>
              <a:gd name="connsiteX32" fmla="*/ 4315844 w 4629743"/>
              <a:gd name="connsiteY32" fmla="*/ 1555845 h 2456597"/>
              <a:gd name="connsiteX33" fmla="*/ 4302197 w 4629743"/>
              <a:gd name="connsiteY33" fmla="*/ 1624084 h 2456597"/>
              <a:gd name="connsiteX34" fmla="*/ 4274901 w 4629743"/>
              <a:gd name="connsiteY34" fmla="*/ 1678675 h 2456597"/>
              <a:gd name="connsiteX35" fmla="*/ 4233958 w 4629743"/>
              <a:gd name="connsiteY35" fmla="*/ 1705970 h 2456597"/>
              <a:gd name="connsiteX36" fmla="*/ 4247606 w 4629743"/>
              <a:gd name="connsiteY36" fmla="*/ 1651379 h 2456597"/>
              <a:gd name="connsiteX37" fmla="*/ 4425027 w 4629743"/>
              <a:gd name="connsiteY37" fmla="*/ 1651379 h 2456597"/>
              <a:gd name="connsiteX38" fmla="*/ 4534209 w 4629743"/>
              <a:gd name="connsiteY38" fmla="*/ 1733266 h 2456597"/>
              <a:gd name="connsiteX39" fmla="*/ 4575152 w 4629743"/>
              <a:gd name="connsiteY39" fmla="*/ 1787857 h 2456597"/>
              <a:gd name="connsiteX40" fmla="*/ 4616095 w 4629743"/>
              <a:gd name="connsiteY40" fmla="*/ 1910687 h 2456597"/>
              <a:gd name="connsiteX41" fmla="*/ 4629743 w 4629743"/>
              <a:gd name="connsiteY41" fmla="*/ 1951630 h 2456597"/>
              <a:gd name="connsiteX42" fmla="*/ 4616095 w 4629743"/>
              <a:gd name="connsiteY42" fmla="*/ 2210938 h 2456597"/>
              <a:gd name="connsiteX43" fmla="*/ 4520561 w 4629743"/>
              <a:gd name="connsiteY43" fmla="*/ 2320120 h 2456597"/>
              <a:gd name="connsiteX44" fmla="*/ 4493265 w 4629743"/>
              <a:gd name="connsiteY44" fmla="*/ 2361063 h 2456597"/>
              <a:gd name="connsiteX45" fmla="*/ 4438674 w 4629743"/>
              <a:gd name="connsiteY45" fmla="*/ 2388358 h 2456597"/>
              <a:gd name="connsiteX46" fmla="*/ 4193015 w 4629743"/>
              <a:gd name="connsiteY46" fmla="*/ 2456597 h 2456597"/>
              <a:gd name="connsiteX47" fmla="*/ 3756286 w 4629743"/>
              <a:gd name="connsiteY47" fmla="*/ 2429302 h 2456597"/>
              <a:gd name="connsiteX48" fmla="*/ 3496979 w 4629743"/>
              <a:gd name="connsiteY48" fmla="*/ 2347415 h 2456597"/>
              <a:gd name="connsiteX49" fmla="*/ 3415092 w 4629743"/>
              <a:gd name="connsiteY49" fmla="*/ 2306472 h 2456597"/>
              <a:gd name="connsiteX50" fmla="*/ 3401444 w 4629743"/>
              <a:gd name="connsiteY50" fmla="*/ 2224585 h 2456597"/>
              <a:gd name="connsiteX51" fmla="*/ 3387797 w 4629743"/>
              <a:gd name="connsiteY51" fmla="*/ 2088108 h 2456597"/>
              <a:gd name="connsiteX52" fmla="*/ 3360501 w 4629743"/>
              <a:gd name="connsiteY52" fmla="*/ 2142699 h 2456597"/>
              <a:gd name="connsiteX53" fmla="*/ 3319558 w 4629743"/>
              <a:gd name="connsiteY53" fmla="*/ 2183642 h 2456597"/>
              <a:gd name="connsiteX54" fmla="*/ 3224024 w 4629743"/>
              <a:gd name="connsiteY54" fmla="*/ 2279176 h 2456597"/>
              <a:gd name="connsiteX55" fmla="*/ 3101194 w 4629743"/>
              <a:gd name="connsiteY55" fmla="*/ 2333767 h 2456597"/>
              <a:gd name="connsiteX56" fmla="*/ 2923773 w 4629743"/>
              <a:gd name="connsiteY56" fmla="*/ 2415654 h 2456597"/>
              <a:gd name="connsiteX57" fmla="*/ 2800943 w 4629743"/>
              <a:gd name="connsiteY57" fmla="*/ 2442950 h 2456597"/>
              <a:gd name="connsiteX58" fmla="*/ 2145850 w 4629743"/>
              <a:gd name="connsiteY58" fmla="*/ 2402006 h 2456597"/>
              <a:gd name="connsiteX59" fmla="*/ 2009373 w 4629743"/>
              <a:gd name="connsiteY59" fmla="*/ 2361063 h 2456597"/>
              <a:gd name="connsiteX60" fmla="*/ 1954782 w 4629743"/>
              <a:gd name="connsiteY60" fmla="*/ 2320120 h 2456597"/>
              <a:gd name="connsiteX61" fmla="*/ 1831952 w 4629743"/>
              <a:gd name="connsiteY61" fmla="*/ 2251881 h 2456597"/>
              <a:gd name="connsiteX62" fmla="*/ 1777361 w 4629743"/>
              <a:gd name="connsiteY62" fmla="*/ 2210938 h 2456597"/>
              <a:gd name="connsiteX63" fmla="*/ 1736418 w 4629743"/>
              <a:gd name="connsiteY63" fmla="*/ 2183642 h 2456597"/>
              <a:gd name="connsiteX64" fmla="*/ 1722770 w 4629743"/>
              <a:gd name="connsiteY64" fmla="*/ 2129051 h 2456597"/>
              <a:gd name="connsiteX65" fmla="*/ 1695474 w 4629743"/>
              <a:gd name="connsiteY65" fmla="*/ 2088108 h 2456597"/>
              <a:gd name="connsiteX66" fmla="*/ 1709122 w 4629743"/>
              <a:gd name="connsiteY66" fmla="*/ 1910687 h 2456597"/>
              <a:gd name="connsiteX67" fmla="*/ 1681827 w 4629743"/>
              <a:gd name="connsiteY67" fmla="*/ 2115403 h 2456597"/>
              <a:gd name="connsiteX68" fmla="*/ 1654531 w 4629743"/>
              <a:gd name="connsiteY68" fmla="*/ 2156347 h 2456597"/>
              <a:gd name="connsiteX69" fmla="*/ 1558997 w 4629743"/>
              <a:gd name="connsiteY69" fmla="*/ 2292824 h 2456597"/>
              <a:gd name="connsiteX70" fmla="*/ 1422519 w 4629743"/>
              <a:gd name="connsiteY70" fmla="*/ 2333767 h 2456597"/>
              <a:gd name="connsiteX71" fmla="*/ 1245098 w 4629743"/>
              <a:gd name="connsiteY71" fmla="*/ 2320120 h 2456597"/>
              <a:gd name="connsiteX72" fmla="*/ 1204155 w 4629743"/>
              <a:gd name="connsiteY72" fmla="*/ 2292824 h 2456597"/>
              <a:gd name="connsiteX73" fmla="*/ 1149564 w 4629743"/>
              <a:gd name="connsiteY73" fmla="*/ 2265529 h 2456597"/>
              <a:gd name="connsiteX74" fmla="*/ 1054030 w 4629743"/>
              <a:gd name="connsiteY74" fmla="*/ 2169994 h 2456597"/>
              <a:gd name="connsiteX75" fmla="*/ 1026734 w 4629743"/>
              <a:gd name="connsiteY75" fmla="*/ 2129051 h 2456597"/>
              <a:gd name="connsiteX76" fmla="*/ 1013086 w 4629743"/>
              <a:gd name="connsiteY76" fmla="*/ 2088108 h 2456597"/>
              <a:gd name="connsiteX77" fmla="*/ 985791 w 4629743"/>
              <a:gd name="connsiteY77" fmla="*/ 1965278 h 2456597"/>
              <a:gd name="connsiteX78" fmla="*/ 1013086 w 4629743"/>
              <a:gd name="connsiteY78" fmla="*/ 1774209 h 2456597"/>
              <a:gd name="connsiteX79" fmla="*/ 1040382 w 4629743"/>
              <a:gd name="connsiteY79" fmla="*/ 1733266 h 2456597"/>
              <a:gd name="connsiteX80" fmla="*/ 1081325 w 4629743"/>
              <a:gd name="connsiteY80" fmla="*/ 1665027 h 2456597"/>
              <a:gd name="connsiteX81" fmla="*/ 1067677 w 4629743"/>
              <a:gd name="connsiteY81" fmla="*/ 1760561 h 2456597"/>
              <a:gd name="connsiteX82" fmla="*/ 985791 w 4629743"/>
              <a:gd name="connsiteY82" fmla="*/ 1869744 h 2456597"/>
              <a:gd name="connsiteX83" fmla="*/ 931200 w 4629743"/>
              <a:gd name="connsiteY83" fmla="*/ 1937982 h 2456597"/>
              <a:gd name="connsiteX84" fmla="*/ 712836 w 4629743"/>
              <a:gd name="connsiteY84" fmla="*/ 2047164 h 2456597"/>
              <a:gd name="connsiteX85" fmla="*/ 330698 w 4629743"/>
              <a:gd name="connsiteY85" fmla="*/ 2033517 h 2456597"/>
              <a:gd name="connsiteX86" fmla="*/ 166925 w 4629743"/>
              <a:gd name="connsiteY86" fmla="*/ 1978926 h 2456597"/>
              <a:gd name="connsiteX87" fmla="*/ 112334 w 4629743"/>
              <a:gd name="connsiteY87" fmla="*/ 1937982 h 2456597"/>
              <a:gd name="connsiteX88" fmla="*/ 71391 w 4629743"/>
              <a:gd name="connsiteY88" fmla="*/ 1910687 h 2456597"/>
              <a:gd name="connsiteX89" fmla="*/ 30447 w 4629743"/>
              <a:gd name="connsiteY89" fmla="*/ 1856096 h 2456597"/>
              <a:gd name="connsiteX90" fmla="*/ 16800 w 4629743"/>
              <a:gd name="connsiteY90" fmla="*/ 1514902 h 2456597"/>
              <a:gd name="connsiteX91" fmla="*/ 44095 w 4629743"/>
              <a:gd name="connsiteY91" fmla="*/ 1433015 h 2456597"/>
              <a:gd name="connsiteX92" fmla="*/ 125982 w 4629743"/>
              <a:gd name="connsiteY92" fmla="*/ 1269242 h 2456597"/>
              <a:gd name="connsiteX93" fmla="*/ 207868 w 4629743"/>
              <a:gd name="connsiteY93" fmla="*/ 1146412 h 2456597"/>
              <a:gd name="connsiteX94" fmla="*/ 303403 w 4629743"/>
              <a:gd name="connsiteY94" fmla="*/ 1050878 h 2456597"/>
              <a:gd name="connsiteX95" fmla="*/ 344346 w 4629743"/>
              <a:gd name="connsiteY95" fmla="*/ 1009935 h 2456597"/>
              <a:gd name="connsiteX96" fmla="*/ 467176 w 4629743"/>
              <a:gd name="connsiteY96" fmla="*/ 941696 h 2456597"/>
              <a:gd name="connsiteX97" fmla="*/ 576358 w 4629743"/>
              <a:gd name="connsiteY97" fmla="*/ 873457 h 2456597"/>
              <a:gd name="connsiteX98" fmla="*/ 740131 w 4629743"/>
              <a:gd name="connsiteY98" fmla="*/ 832514 h 2456597"/>
              <a:gd name="connsiteX99" fmla="*/ 808370 w 4629743"/>
              <a:gd name="connsiteY99" fmla="*/ 818866 h 2456597"/>
              <a:gd name="connsiteX100" fmla="*/ 1081325 w 4629743"/>
              <a:gd name="connsiteY100" fmla="*/ 846161 h 2456597"/>
              <a:gd name="connsiteX101" fmla="*/ 1040382 w 4629743"/>
              <a:gd name="connsiteY101" fmla="*/ 1146412 h 2456597"/>
              <a:gd name="connsiteX102" fmla="*/ 999438 w 4629743"/>
              <a:gd name="connsiteY102" fmla="*/ 1173708 h 2456597"/>
              <a:gd name="connsiteX103" fmla="*/ 944847 w 4629743"/>
              <a:gd name="connsiteY103" fmla="*/ 982639 h 2456597"/>
              <a:gd name="connsiteX104" fmla="*/ 903904 w 4629743"/>
              <a:gd name="connsiteY104" fmla="*/ 614150 h 2456597"/>
              <a:gd name="connsiteX105" fmla="*/ 917552 w 4629743"/>
              <a:gd name="connsiteY105" fmla="*/ 245660 h 2456597"/>
              <a:gd name="connsiteX106" fmla="*/ 1040382 w 4629743"/>
              <a:gd name="connsiteY106" fmla="*/ 150126 h 2456597"/>
              <a:gd name="connsiteX107" fmla="*/ 1094973 w 4629743"/>
              <a:gd name="connsiteY107" fmla="*/ 109182 h 2456597"/>
              <a:gd name="connsiteX108" fmla="*/ 1313337 w 4629743"/>
              <a:gd name="connsiteY108" fmla="*/ 81887 h 2456597"/>
              <a:gd name="connsiteX109" fmla="*/ 1722770 w 4629743"/>
              <a:gd name="connsiteY109" fmla="*/ 109182 h 2456597"/>
              <a:gd name="connsiteX110" fmla="*/ 1736418 w 4629743"/>
              <a:gd name="connsiteY110" fmla="*/ 150126 h 2456597"/>
              <a:gd name="connsiteX111" fmla="*/ 1722770 w 4629743"/>
              <a:gd name="connsiteY111" fmla="*/ 259308 h 2456597"/>
              <a:gd name="connsiteX112" fmla="*/ 1736418 w 4629743"/>
              <a:gd name="connsiteY112" fmla="*/ 191069 h 2456597"/>
              <a:gd name="connsiteX113" fmla="*/ 1763713 w 4629743"/>
              <a:gd name="connsiteY113" fmla="*/ 122830 h 2456597"/>
              <a:gd name="connsiteX114" fmla="*/ 1886543 w 4629743"/>
              <a:gd name="connsiteY114" fmla="*/ 27296 h 2456597"/>
              <a:gd name="connsiteX115" fmla="*/ 1954782 w 4629743"/>
              <a:gd name="connsiteY115" fmla="*/ 0 h 2456597"/>
              <a:gd name="connsiteX116" fmla="*/ 2200441 w 4629743"/>
              <a:gd name="connsiteY116" fmla="*/ 27296 h 2456597"/>
              <a:gd name="connsiteX117" fmla="*/ 2241385 w 4629743"/>
              <a:gd name="connsiteY117" fmla="*/ 54591 h 2456597"/>
              <a:gd name="connsiteX118" fmla="*/ 2255033 w 4629743"/>
              <a:gd name="connsiteY118" fmla="*/ 95535 h 2456597"/>
              <a:gd name="connsiteX119" fmla="*/ 2268680 w 4629743"/>
              <a:gd name="connsiteY119" fmla="*/ 327547 h 24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629743" h="2456597">
                <a:moveTo>
                  <a:pt x="2241385" y="382138"/>
                </a:moveTo>
                <a:cubicBezTo>
                  <a:pt x="2245934" y="345744"/>
                  <a:pt x="2248472" y="309042"/>
                  <a:pt x="2255033" y="272956"/>
                </a:cubicBezTo>
                <a:cubicBezTo>
                  <a:pt x="2257606" y="258802"/>
                  <a:pt x="2259693" y="243246"/>
                  <a:pt x="2268680" y="232012"/>
                </a:cubicBezTo>
                <a:cubicBezTo>
                  <a:pt x="2278927" y="219204"/>
                  <a:pt x="2295976" y="213815"/>
                  <a:pt x="2309624" y="204717"/>
                </a:cubicBezTo>
                <a:cubicBezTo>
                  <a:pt x="2376323" y="115784"/>
                  <a:pt x="2316190" y="170684"/>
                  <a:pt x="2418806" y="136478"/>
                </a:cubicBezTo>
                <a:cubicBezTo>
                  <a:pt x="2586589" y="80549"/>
                  <a:pt x="2383157" y="131312"/>
                  <a:pt x="2514340" y="95535"/>
                </a:cubicBezTo>
                <a:cubicBezTo>
                  <a:pt x="2539537" y="88663"/>
                  <a:pt x="2652584" y="59488"/>
                  <a:pt x="2691761" y="54591"/>
                </a:cubicBezTo>
                <a:cubicBezTo>
                  <a:pt x="2741621" y="48359"/>
                  <a:pt x="2791844" y="45493"/>
                  <a:pt x="2841886" y="40944"/>
                </a:cubicBezTo>
                <a:cubicBezTo>
                  <a:pt x="2982913" y="45493"/>
                  <a:pt x="3124413" y="42189"/>
                  <a:pt x="3264967" y="54591"/>
                </a:cubicBezTo>
                <a:cubicBezTo>
                  <a:pt x="3281306" y="56033"/>
                  <a:pt x="3294312" y="70289"/>
                  <a:pt x="3305910" y="81887"/>
                </a:cubicBezTo>
                <a:cubicBezTo>
                  <a:pt x="3317508" y="93485"/>
                  <a:pt x="3324107" y="109182"/>
                  <a:pt x="3333206" y="122830"/>
                </a:cubicBezTo>
                <a:cubicBezTo>
                  <a:pt x="3358065" y="247131"/>
                  <a:pt x="3361510" y="234389"/>
                  <a:pt x="3333206" y="423081"/>
                </a:cubicBezTo>
                <a:cubicBezTo>
                  <a:pt x="3330773" y="439302"/>
                  <a:pt x="3318718" y="453777"/>
                  <a:pt x="3305910" y="464024"/>
                </a:cubicBezTo>
                <a:cubicBezTo>
                  <a:pt x="3294676" y="473011"/>
                  <a:pt x="3277834" y="471238"/>
                  <a:pt x="3264967" y="477672"/>
                </a:cubicBezTo>
                <a:cubicBezTo>
                  <a:pt x="3250296" y="485007"/>
                  <a:pt x="3237672" y="495869"/>
                  <a:pt x="3224024" y="504967"/>
                </a:cubicBezTo>
                <a:cubicBezTo>
                  <a:pt x="3250033" y="465953"/>
                  <a:pt x="3293139" y="395494"/>
                  <a:pt x="3333206" y="382138"/>
                </a:cubicBezTo>
                <a:lnTo>
                  <a:pt x="3415092" y="354842"/>
                </a:lnTo>
                <a:lnTo>
                  <a:pt x="3456036" y="341194"/>
                </a:lnTo>
                <a:cubicBezTo>
                  <a:pt x="3533373" y="354842"/>
                  <a:pt x="3617806" y="347018"/>
                  <a:pt x="3688047" y="382138"/>
                </a:cubicBezTo>
                <a:lnTo>
                  <a:pt x="3797230" y="436729"/>
                </a:lnTo>
                <a:cubicBezTo>
                  <a:pt x="3817196" y="466678"/>
                  <a:pt x="3840278" y="497635"/>
                  <a:pt x="3851821" y="532263"/>
                </a:cubicBezTo>
                <a:cubicBezTo>
                  <a:pt x="3863684" y="567852"/>
                  <a:pt x="3879116" y="641445"/>
                  <a:pt x="3879116" y="641445"/>
                </a:cubicBezTo>
                <a:cubicBezTo>
                  <a:pt x="3874567" y="732430"/>
                  <a:pt x="3873360" y="823644"/>
                  <a:pt x="3865468" y="914400"/>
                </a:cubicBezTo>
                <a:cubicBezTo>
                  <a:pt x="3864222" y="928732"/>
                  <a:pt x="3861993" y="945171"/>
                  <a:pt x="3851821" y="955344"/>
                </a:cubicBezTo>
                <a:cubicBezTo>
                  <a:pt x="3837435" y="969730"/>
                  <a:pt x="3797230" y="1002984"/>
                  <a:pt x="3797230" y="982639"/>
                </a:cubicBezTo>
                <a:cubicBezTo>
                  <a:pt x="3797230" y="959893"/>
                  <a:pt x="3831476" y="951868"/>
                  <a:pt x="3851821" y="941696"/>
                </a:cubicBezTo>
                <a:cubicBezTo>
                  <a:pt x="3864670" y="935271"/>
                  <a:pt x="3967471" y="915836"/>
                  <a:pt x="3974650" y="914400"/>
                </a:cubicBezTo>
                <a:cubicBezTo>
                  <a:pt x="4015593" y="918949"/>
                  <a:pt x="4057085" y="919969"/>
                  <a:pt x="4097480" y="928048"/>
                </a:cubicBezTo>
                <a:cubicBezTo>
                  <a:pt x="4153693" y="939291"/>
                  <a:pt x="4185434" y="958377"/>
                  <a:pt x="4233958" y="982639"/>
                </a:cubicBezTo>
                <a:cubicBezTo>
                  <a:pt x="4252155" y="1009935"/>
                  <a:pt x="4278175" y="1033404"/>
                  <a:pt x="4288549" y="1064526"/>
                </a:cubicBezTo>
                <a:cubicBezTo>
                  <a:pt x="4301559" y="1103554"/>
                  <a:pt x="4307274" y="1117211"/>
                  <a:pt x="4315844" y="1160060"/>
                </a:cubicBezTo>
                <a:cubicBezTo>
                  <a:pt x="4321271" y="1187195"/>
                  <a:pt x="4324943" y="1214651"/>
                  <a:pt x="4329492" y="1241947"/>
                </a:cubicBezTo>
                <a:cubicBezTo>
                  <a:pt x="4324943" y="1346580"/>
                  <a:pt x="4323306" y="1451380"/>
                  <a:pt x="4315844" y="1555845"/>
                </a:cubicBezTo>
                <a:cubicBezTo>
                  <a:pt x="4314191" y="1578983"/>
                  <a:pt x="4309532" y="1602078"/>
                  <a:pt x="4302197" y="1624084"/>
                </a:cubicBezTo>
                <a:cubicBezTo>
                  <a:pt x="4295763" y="1643385"/>
                  <a:pt x="4287926" y="1663046"/>
                  <a:pt x="4274901" y="1678675"/>
                </a:cubicBezTo>
                <a:cubicBezTo>
                  <a:pt x="4264400" y="1691276"/>
                  <a:pt x="4247606" y="1696872"/>
                  <a:pt x="4233958" y="1705970"/>
                </a:cubicBezTo>
                <a:cubicBezTo>
                  <a:pt x="4238507" y="1687773"/>
                  <a:pt x="4234343" y="1664642"/>
                  <a:pt x="4247606" y="1651379"/>
                </a:cubicBezTo>
                <a:cubicBezTo>
                  <a:pt x="4278336" y="1620650"/>
                  <a:pt x="4423735" y="1651235"/>
                  <a:pt x="4425027" y="1651379"/>
                </a:cubicBezTo>
                <a:cubicBezTo>
                  <a:pt x="4462823" y="1676577"/>
                  <a:pt x="4501793" y="1700850"/>
                  <a:pt x="4534209" y="1733266"/>
                </a:cubicBezTo>
                <a:cubicBezTo>
                  <a:pt x="4550293" y="1749350"/>
                  <a:pt x="4564106" y="1767973"/>
                  <a:pt x="4575152" y="1787857"/>
                </a:cubicBezTo>
                <a:cubicBezTo>
                  <a:pt x="4602830" y="1837678"/>
                  <a:pt x="4601545" y="1859765"/>
                  <a:pt x="4616095" y="1910687"/>
                </a:cubicBezTo>
                <a:cubicBezTo>
                  <a:pt x="4620047" y="1924519"/>
                  <a:pt x="4625194" y="1937982"/>
                  <a:pt x="4629743" y="1951630"/>
                </a:cubicBezTo>
                <a:cubicBezTo>
                  <a:pt x="4625194" y="2038066"/>
                  <a:pt x="4630926" y="2125662"/>
                  <a:pt x="4616095" y="2210938"/>
                </a:cubicBezTo>
                <a:cubicBezTo>
                  <a:pt x="4611773" y="2235789"/>
                  <a:pt x="4532335" y="2306384"/>
                  <a:pt x="4520561" y="2320120"/>
                </a:cubicBezTo>
                <a:cubicBezTo>
                  <a:pt x="4509886" y="2332574"/>
                  <a:pt x="4505866" y="2350562"/>
                  <a:pt x="4493265" y="2361063"/>
                </a:cubicBezTo>
                <a:cubicBezTo>
                  <a:pt x="4477636" y="2374087"/>
                  <a:pt x="4456119" y="2377891"/>
                  <a:pt x="4438674" y="2388358"/>
                </a:cubicBezTo>
                <a:cubicBezTo>
                  <a:pt x="4294759" y="2474708"/>
                  <a:pt x="4416948" y="2437937"/>
                  <a:pt x="4193015" y="2456597"/>
                </a:cubicBezTo>
                <a:cubicBezTo>
                  <a:pt x="4121614" y="2453741"/>
                  <a:pt x="3879166" y="2455634"/>
                  <a:pt x="3756286" y="2429302"/>
                </a:cubicBezTo>
                <a:cubicBezTo>
                  <a:pt x="3712022" y="2419817"/>
                  <a:pt x="3506955" y="2354065"/>
                  <a:pt x="3496979" y="2347415"/>
                </a:cubicBezTo>
                <a:cubicBezTo>
                  <a:pt x="3444066" y="2312140"/>
                  <a:pt x="3471597" y="2325307"/>
                  <a:pt x="3415092" y="2306472"/>
                </a:cubicBezTo>
                <a:cubicBezTo>
                  <a:pt x="3410543" y="2279176"/>
                  <a:pt x="3404876" y="2252044"/>
                  <a:pt x="3401444" y="2224585"/>
                </a:cubicBezTo>
                <a:cubicBezTo>
                  <a:pt x="3395773" y="2179219"/>
                  <a:pt x="3408243" y="2129001"/>
                  <a:pt x="3387797" y="2088108"/>
                </a:cubicBezTo>
                <a:cubicBezTo>
                  <a:pt x="3378698" y="2069911"/>
                  <a:pt x="3372326" y="2126144"/>
                  <a:pt x="3360501" y="2142699"/>
                </a:cubicBezTo>
                <a:cubicBezTo>
                  <a:pt x="3349283" y="2158405"/>
                  <a:pt x="3332119" y="2168988"/>
                  <a:pt x="3319558" y="2183642"/>
                </a:cubicBezTo>
                <a:cubicBezTo>
                  <a:pt x="3264966" y="2247333"/>
                  <a:pt x="3296813" y="2233683"/>
                  <a:pt x="3224024" y="2279176"/>
                </a:cubicBezTo>
                <a:cubicBezTo>
                  <a:pt x="3180462" y="2306402"/>
                  <a:pt x="3148657" y="2312193"/>
                  <a:pt x="3101194" y="2333767"/>
                </a:cubicBezTo>
                <a:cubicBezTo>
                  <a:pt x="3041144" y="2361062"/>
                  <a:pt x="2987385" y="2395775"/>
                  <a:pt x="2923773" y="2415654"/>
                </a:cubicBezTo>
                <a:cubicBezTo>
                  <a:pt x="2883740" y="2428164"/>
                  <a:pt x="2841886" y="2433851"/>
                  <a:pt x="2800943" y="2442950"/>
                </a:cubicBezTo>
                <a:lnTo>
                  <a:pt x="2145850" y="2402006"/>
                </a:lnTo>
                <a:cubicBezTo>
                  <a:pt x="2085518" y="2397537"/>
                  <a:pt x="2058114" y="2391525"/>
                  <a:pt x="2009373" y="2361063"/>
                </a:cubicBezTo>
                <a:cubicBezTo>
                  <a:pt x="1990084" y="2349008"/>
                  <a:pt x="1974071" y="2332175"/>
                  <a:pt x="1954782" y="2320120"/>
                </a:cubicBezTo>
                <a:cubicBezTo>
                  <a:pt x="1746652" y="2190038"/>
                  <a:pt x="2086892" y="2421840"/>
                  <a:pt x="1831952" y="2251881"/>
                </a:cubicBezTo>
                <a:cubicBezTo>
                  <a:pt x="1813026" y="2239264"/>
                  <a:pt x="1795870" y="2224159"/>
                  <a:pt x="1777361" y="2210938"/>
                </a:cubicBezTo>
                <a:cubicBezTo>
                  <a:pt x="1764014" y="2201404"/>
                  <a:pt x="1750066" y="2192741"/>
                  <a:pt x="1736418" y="2183642"/>
                </a:cubicBezTo>
                <a:cubicBezTo>
                  <a:pt x="1731869" y="2165445"/>
                  <a:pt x="1730159" y="2146291"/>
                  <a:pt x="1722770" y="2129051"/>
                </a:cubicBezTo>
                <a:cubicBezTo>
                  <a:pt x="1716309" y="2113975"/>
                  <a:pt x="1696497" y="2104479"/>
                  <a:pt x="1695474" y="2088108"/>
                </a:cubicBezTo>
                <a:cubicBezTo>
                  <a:pt x="1691774" y="2028908"/>
                  <a:pt x="1735648" y="1857634"/>
                  <a:pt x="1709122" y="1910687"/>
                </a:cubicBezTo>
                <a:cubicBezTo>
                  <a:pt x="1678336" y="1972262"/>
                  <a:pt x="1696761" y="2048200"/>
                  <a:pt x="1681827" y="2115403"/>
                </a:cubicBezTo>
                <a:cubicBezTo>
                  <a:pt x="1678269" y="2131415"/>
                  <a:pt x="1662669" y="2142105"/>
                  <a:pt x="1654531" y="2156347"/>
                </a:cubicBezTo>
                <a:cubicBezTo>
                  <a:pt x="1622296" y="2212758"/>
                  <a:pt x="1621137" y="2247631"/>
                  <a:pt x="1558997" y="2292824"/>
                </a:cubicBezTo>
                <a:cubicBezTo>
                  <a:pt x="1541589" y="2305484"/>
                  <a:pt x="1451388" y="2326550"/>
                  <a:pt x="1422519" y="2333767"/>
                </a:cubicBezTo>
                <a:cubicBezTo>
                  <a:pt x="1363379" y="2329218"/>
                  <a:pt x="1303397" y="2331051"/>
                  <a:pt x="1245098" y="2320120"/>
                </a:cubicBezTo>
                <a:cubicBezTo>
                  <a:pt x="1228976" y="2317097"/>
                  <a:pt x="1218396" y="2300962"/>
                  <a:pt x="1204155" y="2292824"/>
                </a:cubicBezTo>
                <a:cubicBezTo>
                  <a:pt x="1186491" y="2282730"/>
                  <a:pt x="1167761" y="2274627"/>
                  <a:pt x="1149564" y="2265529"/>
                </a:cubicBezTo>
                <a:cubicBezTo>
                  <a:pt x="1117719" y="2233684"/>
                  <a:pt x="1079012" y="2207465"/>
                  <a:pt x="1054030" y="2169994"/>
                </a:cubicBezTo>
                <a:cubicBezTo>
                  <a:pt x="1044931" y="2156346"/>
                  <a:pt x="1034070" y="2143722"/>
                  <a:pt x="1026734" y="2129051"/>
                </a:cubicBezTo>
                <a:cubicBezTo>
                  <a:pt x="1020300" y="2116184"/>
                  <a:pt x="1017038" y="2101940"/>
                  <a:pt x="1013086" y="2088108"/>
                </a:cubicBezTo>
                <a:cubicBezTo>
                  <a:pt x="1000235" y="2043130"/>
                  <a:pt x="995173" y="2012190"/>
                  <a:pt x="985791" y="1965278"/>
                </a:cubicBezTo>
                <a:cubicBezTo>
                  <a:pt x="994889" y="1901588"/>
                  <a:pt x="998350" y="1836835"/>
                  <a:pt x="1013086" y="1774209"/>
                </a:cubicBezTo>
                <a:cubicBezTo>
                  <a:pt x="1016843" y="1758242"/>
                  <a:pt x="1031689" y="1747175"/>
                  <a:pt x="1040382" y="1733266"/>
                </a:cubicBezTo>
                <a:cubicBezTo>
                  <a:pt x="1054441" y="1710772"/>
                  <a:pt x="1067677" y="1687773"/>
                  <a:pt x="1081325" y="1665027"/>
                </a:cubicBezTo>
                <a:cubicBezTo>
                  <a:pt x="1076776" y="1696872"/>
                  <a:pt x="1077849" y="1730044"/>
                  <a:pt x="1067677" y="1760561"/>
                </a:cubicBezTo>
                <a:cubicBezTo>
                  <a:pt x="1047017" y="1822540"/>
                  <a:pt x="1023507" y="1826640"/>
                  <a:pt x="985791" y="1869744"/>
                </a:cubicBezTo>
                <a:cubicBezTo>
                  <a:pt x="966609" y="1891666"/>
                  <a:pt x="954105" y="1919985"/>
                  <a:pt x="931200" y="1937982"/>
                </a:cubicBezTo>
                <a:cubicBezTo>
                  <a:pt x="836205" y="2012621"/>
                  <a:pt x="809176" y="2015051"/>
                  <a:pt x="712836" y="2047164"/>
                </a:cubicBezTo>
                <a:cubicBezTo>
                  <a:pt x="585457" y="2042615"/>
                  <a:pt x="457174" y="2049326"/>
                  <a:pt x="330698" y="2033517"/>
                </a:cubicBezTo>
                <a:cubicBezTo>
                  <a:pt x="273598" y="2026380"/>
                  <a:pt x="166925" y="1978926"/>
                  <a:pt x="166925" y="1978926"/>
                </a:cubicBezTo>
                <a:cubicBezTo>
                  <a:pt x="148728" y="1965278"/>
                  <a:pt x="130843" y="1951203"/>
                  <a:pt x="112334" y="1937982"/>
                </a:cubicBezTo>
                <a:cubicBezTo>
                  <a:pt x="98987" y="1928448"/>
                  <a:pt x="82989" y="1922285"/>
                  <a:pt x="71391" y="1910687"/>
                </a:cubicBezTo>
                <a:cubicBezTo>
                  <a:pt x="55307" y="1894603"/>
                  <a:pt x="44095" y="1874293"/>
                  <a:pt x="30447" y="1856096"/>
                </a:cubicBezTo>
                <a:cubicBezTo>
                  <a:pt x="-2693" y="1690394"/>
                  <a:pt x="-11090" y="1710130"/>
                  <a:pt x="16800" y="1514902"/>
                </a:cubicBezTo>
                <a:cubicBezTo>
                  <a:pt x="20869" y="1486419"/>
                  <a:pt x="34418" y="1460111"/>
                  <a:pt x="44095" y="1433015"/>
                </a:cubicBezTo>
                <a:cubicBezTo>
                  <a:pt x="102086" y="1270639"/>
                  <a:pt x="56414" y="1373594"/>
                  <a:pt x="125982" y="1269242"/>
                </a:cubicBezTo>
                <a:cubicBezTo>
                  <a:pt x="161884" y="1215389"/>
                  <a:pt x="165367" y="1193163"/>
                  <a:pt x="207868" y="1146412"/>
                </a:cubicBezTo>
                <a:cubicBezTo>
                  <a:pt x="238162" y="1113089"/>
                  <a:pt x="271558" y="1082723"/>
                  <a:pt x="303403" y="1050878"/>
                </a:cubicBezTo>
                <a:cubicBezTo>
                  <a:pt x="317051" y="1037230"/>
                  <a:pt x="327083" y="1018567"/>
                  <a:pt x="344346" y="1009935"/>
                </a:cubicBezTo>
                <a:cubicBezTo>
                  <a:pt x="409514" y="977350"/>
                  <a:pt x="398635" y="984534"/>
                  <a:pt x="467176" y="941696"/>
                </a:cubicBezTo>
                <a:cubicBezTo>
                  <a:pt x="502173" y="919823"/>
                  <a:pt x="539364" y="890273"/>
                  <a:pt x="576358" y="873457"/>
                </a:cubicBezTo>
                <a:cubicBezTo>
                  <a:pt x="642810" y="843251"/>
                  <a:pt x="669956" y="845273"/>
                  <a:pt x="740131" y="832514"/>
                </a:cubicBezTo>
                <a:cubicBezTo>
                  <a:pt x="762954" y="828365"/>
                  <a:pt x="785624" y="823415"/>
                  <a:pt x="808370" y="818866"/>
                </a:cubicBezTo>
                <a:cubicBezTo>
                  <a:pt x="899355" y="827964"/>
                  <a:pt x="1016668" y="781504"/>
                  <a:pt x="1081325" y="846161"/>
                </a:cubicBezTo>
                <a:cubicBezTo>
                  <a:pt x="1098121" y="862957"/>
                  <a:pt x="1086366" y="1082034"/>
                  <a:pt x="1040382" y="1146412"/>
                </a:cubicBezTo>
                <a:cubicBezTo>
                  <a:pt x="1030848" y="1159760"/>
                  <a:pt x="1013086" y="1164609"/>
                  <a:pt x="999438" y="1173708"/>
                </a:cubicBezTo>
                <a:cubicBezTo>
                  <a:pt x="947287" y="1095478"/>
                  <a:pt x="964670" y="1133290"/>
                  <a:pt x="944847" y="982639"/>
                </a:cubicBezTo>
                <a:cubicBezTo>
                  <a:pt x="928725" y="860110"/>
                  <a:pt x="903904" y="614150"/>
                  <a:pt x="903904" y="614150"/>
                </a:cubicBezTo>
                <a:cubicBezTo>
                  <a:pt x="908453" y="491320"/>
                  <a:pt x="901823" y="367564"/>
                  <a:pt x="917552" y="245660"/>
                </a:cubicBezTo>
                <a:cubicBezTo>
                  <a:pt x="924695" y="190301"/>
                  <a:pt x="1008064" y="169517"/>
                  <a:pt x="1040382" y="150126"/>
                </a:cubicBezTo>
                <a:cubicBezTo>
                  <a:pt x="1059887" y="138423"/>
                  <a:pt x="1073596" y="116955"/>
                  <a:pt x="1094973" y="109182"/>
                </a:cubicBezTo>
                <a:cubicBezTo>
                  <a:pt x="1112105" y="102952"/>
                  <a:pt x="1311166" y="82128"/>
                  <a:pt x="1313337" y="81887"/>
                </a:cubicBezTo>
                <a:cubicBezTo>
                  <a:pt x="1449815" y="90985"/>
                  <a:pt x="1587735" y="87402"/>
                  <a:pt x="1722770" y="109182"/>
                </a:cubicBezTo>
                <a:cubicBezTo>
                  <a:pt x="1736973" y="111473"/>
                  <a:pt x="1736418" y="135740"/>
                  <a:pt x="1736418" y="150126"/>
                </a:cubicBezTo>
                <a:cubicBezTo>
                  <a:pt x="1736418" y="186803"/>
                  <a:pt x="1722770" y="222631"/>
                  <a:pt x="1722770" y="259308"/>
                </a:cubicBezTo>
                <a:cubicBezTo>
                  <a:pt x="1722770" y="282505"/>
                  <a:pt x="1729753" y="213288"/>
                  <a:pt x="1736418" y="191069"/>
                </a:cubicBezTo>
                <a:cubicBezTo>
                  <a:pt x="1743458" y="167604"/>
                  <a:pt x="1749304" y="142643"/>
                  <a:pt x="1763713" y="122830"/>
                </a:cubicBezTo>
                <a:cubicBezTo>
                  <a:pt x="1829921" y="31795"/>
                  <a:pt x="1818614" y="52770"/>
                  <a:pt x="1886543" y="27296"/>
                </a:cubicBezTo>
                <a:cubicBezTo>
                  <a:pt x="1909482" y="18694"/>
                  <a:pt x="1932036" y="9099"/>
                  <a:pt x="1954782" y="0"/>
                </a:cubicBezTo>
                <a:cubicBezTo>
                  <a:pt x="2036668" y="9099"/>
                  <a:pt x="2119506" y="11880"/>
                  <a:pt x="2200441" y="27296"/>
                </a:cubicBezTo>
                <a:cubicBezTo>
                  <a:pt x="2216554" y="30365"/>
                  <a:pt x="2231138" y="41783"/>
                  <a:pt x="2241385" y="54591"/>
                </a:cubicBezTo>
                <a:cubicBezTo>
                  <a:pt x="2250372" y="65825"/>
                  <a:pt x="2250484" y="81887"/>
                  <a:pt x="2255033" y="95535"/>
                </a:cubicBezTo>
                <a:lnTo>
                  <a:pt x="2268680" y="32754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7428573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889398" y="1276985"/>
            <a:ext cx="5580608" cy="537509"/>
          </a:xfrm>
        </p:spPr>
        <p:txBody>
          <a:bodyPr>
            <a:normAutofit fontScale="92500" lnSpcReduction="20000"/>
          </a:bodyPr>
          <a:lstStyle/>
          <a:p>
            <a:pPr marL="0" indent="0">
              <a:buNone/>
            </a:pPr>
            <a:r>
              <a:rPr lang="sk-SK" sz="1600" dirty="0" smtClean="0">
                <a:latin typeface="Times New Roman" panose="02020603050405020304" pitchFamily="18" charset="0"/>
                <a:cs typeface="Times New Roman" panose="02020603050405020304" pitchFamily="18" charset="0"/>
              </a:rPr>
              <a:t>               12.02.2015 </a:t>
            </a:r>
            <a:r>
              <a:rPr lang="sk-SK" sz="1600" dirty="0">
                <a:latin typeface="Times New Roman" panose="02020603050405020304" pitchFamily="18" charset="0"/>
                <a:cs typeface="Times New Roman" panose="02020603050405020304" pitchFamily="18" charset="0"/>
              </a:rPr>
              <a:t>– Fašiangový ples v </a:t>
            </a:r>
            <a:r>
              <a:rPr lang="sk-SK" sz="1600" dirty="0" err="1" smtClean="0">
                <a:latin typeface="Times New Roman" panose="02020603050405020304" pitchFamily="18" charset="0"/>
                <a:cs typeface="Times New Roman" panose="02020603050405020304" pitchFamily="18" charset="0"/>
              </a:rPr>
              <a:t>Mereme</a:t>
            </a:r>
            <a:endParaRPr lang="sk-SK" sz="1600" dirty="0" smtClean="0">
              <a:latin typeface="Times New Roman" panose="02020603050405020304" pitchFamily="18" charset="0"/>
              <a:cs typeface="Times New Roman" panose="02020603050405020304" pitchFamily="18" charset="0"/>
            </a:endParaRPr>
          </a:p>
          <a:p>
            <a:pPr marL="0" indent="0" algn="ctr">
              <a:buNone/>
            </a:pPr>
            <a:r>
              <a:rPr lang="sk-SK" sz="1600" dirty="0" smtClean="0">
                <a:latin typeface="Times New Roman" panose="02020603050405020304" pitchFamily="18" charset="0"/>
                <a:cs typeface="Times New Roman" panose="02020603050405020304" pitchFamily="18" charset="0"/>
              </a:rPr>
              <a:t>Ďakujeme</a:t>
            </a:r>
            <a:endParaRPr lang="sk-SK" sz="1600"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a:xfrm>
            <a:off x="457200" y="338328"/>
            <a:ext cx="8229600" cy="786416"/>
          </a:xfrm>
        </p:spPr>
        <p:txBody>
          <a:bodyPr>
            <a:normAutofit/>
          </a:bodyPr>
          <a:lstStyle/>
          <a:p>
            <a:r>
              <a:rPr lang="sk-SK" sz="2400" dirty="0">
                <a:solidFill>
                  <a:schemeClr val="bg1"/>
                </a:solidFill>
                <a:latin typeface="Times New Roman" panose="02020603050405020304" pitchFamily="18" charset="0"/>
                <a:cs typeface="Times New Roman" panose="02020603050405020304" pitchFamily="18" charset="0"/>
              </a:rPr>
              <a:t>Činnosti a aktivity zariadenia - fašiangy</a:t>
            </a:r>
            <a:endParaRPr lang="sk-SK" sz="2400" dirty="0">
              <a:solidFill>
                <a:schemeClr val="bg1"/>
              </a:solidFill>
            </a:endParaRPr>
          </a:p>
        </p:txBody>
      </p:sp>
      <p:pic>
        <p:nvPicPr>
          <p:cNvPr id="8194" name="Picture 2" descr="C:\Users\RIADITEL\Desktop\Integra\FOTO\Fotogaléria\2014\Február\IMG_20140227_1321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RIADITEL\Desktop\Integra\FOTO\Fotogaléria\2014\Február\IMG_20140227_1321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8872" y="1814494"/>
            <a:ext cx="3124275" cy="2343206"/>
          </a:xfrm>
          <a:prstGeom prst="rect">
            <a:avLst/>
          </a:prstGeom>
          <a:noFill/>
          <a:ln w="3175">
            <a:solidFill>
              <a:srgbClr val="FF0000"/>
            </a:solidFill>
          </a:ln>
          <a:effectLst>
            <a:softEdge rad="317500"/>
          </a:effectLst>
          <a:extLst>
            <a:ext uri="{909E8E84-426E-40DD-AFC4-6F175D3DCCD1}">
              <a14:hiddenFill xmlns:a14="http://schemas.microsoft.com/office/drawing/2010/main">
                <a:solidFill>
                  <a:srgbClr val="FFFFFF"/>
                </a:solidFill>
              </a14:hiddenFill>
            </a:ext>
          </a:extLst>
        </p:spPr>
      </p:pic>
      <p:pic>
        <p:nvPicPr>
          <p:cNvPr id="9" name="Obrázek 42" descr="C:\Users\DSS Integra\Desktop\Dokumenty_16_06_2014\Akcie_plány_realizácií\2015\Fašiangový_ples_Merema_Modra_12_02_2015\Foto\IMG_03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431" y="3284984"/>
            <a:ext cx="4389938" cy="3297511"/>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41" descr="C:\Users\DSS Integra\Desktop\Dokumenty_16_06_2014\Akcie_plány_realizácií\2015\Fašiangový_ples_Merema_Modra_12_02_2015\Foto\IMG_04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702" y="3702747"/>
            <a:ext cx="4293379" cy="322517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ál 4"/>
          <p:cNvSpPr/>
          <p:nvPr/>
        </p:nvSpPr>
        <p:spPr>
          <a:xfrm rot="21221393">
            <a:off x="852984" y="1449243"/>
            <a:ext cx="914400" cy="1274440"/>
          </a:xfrm>
          <a:prstGeom prst="ellipse">
            <a:avLst/>
          </a:prstGeom>
          <a:solidFill>
            <a:srgbClr val="FD31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Ovál 17"/>
          <p:cNvSpPr/>
          <p:nvPr/>
        </p:nvSpPr>
        <p:spPr>
          <a:xfrm rot="20367956">
            <a:off x="186481" y="2132855"/>
            <a:ext cx="914400" cy="127444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Ovál 18"/>
          <p:cNvSpPr/>
          <p:nvPr/>
        </p:nvSpPr>
        <p:spPr>
          <a:xfrm rot="21172149">
            <a:off x="7578121" y="1659831"/>
            <a:ext cx="914400" cy="1274440"/>
          </a:xfrm>
          <a:prstGeom prst="ellipse">
            <a:avLst/>
          </a:prstGeom>
          <a:solidFill>
            <a:srgbClr val="FD31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0" name="Ovál 19"/>
          <p:cNvSpPr/>
          <p:nvPr/>
        </p:nvSpPr>
        <p:spPr>
          <a:xfrm rot="20588986">
            <a:off x="7138608" y="2428307"/>
            <a:ext cx="914400" cy="1274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Ovál 20"/>
          <p:cNvSpPr/>
          <p:nvPr/>
        </p:nvSpPr>
        <p:spPr>
          <a:xfrm rot="701144">
            <a:off x="8172597" y="1560729"/>
            <a:ext cx="914400" cy="127444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2" name="Ovál 21"/>
          <p:cNvSpPr/>
          <p:nvPr/>
        </p:nvSpPr>
        <p:spPr>
          <a:xfrm rot="1516955">
            <a:off x="1362615" y="1935292"/>
            <a:ext cx="914400" cy="141845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Volný tvar 5"/>
          <p:cNvSpPr/>
          <p:nvPr/>
        </p:nvSpPr>
        <p:spPr>
          <a:xfrm>
            <a:off x="887104" y="3398293"/>
            <a:ext cx="423081" cy="163773"/>
          </a:xfrm>
          <a:custGeom>
            <a:avLst/>
            <a:gdLst>
              <a:gd name="connsiteX0" fmla="*/ 0 w 423081"/>
              <a:gd name="connsiteY0" fmla="*/ 0 h 163773"/>
              <a:gd name="connsiteX1" fmla="*/ 68239 w 423081"/>
              <a:gd name="connsiteY1" fmla="*/ 27295 h 163773"/>
              <a:gd name="connsiteX2" fmla="*/ 109183 w 423081"/>
              <a:gd name="connsiteY2" fmla="*/ 40943 h 163773"/>
              <a:gd name="connsiteX3" fmla="*/ 150126 w 423081"/>
              <a:gd name="connsiteY3" fmla="*/ 68238 h 163773"/>
              <a:gd name="connsiteX4" fmla="*/ 191069 w 423081"/>
              <a:gd name="connsiteY4" fmla="*/ 81886 h 163773"/>
              <a:gd name="connsiteX5" fmla="*/ 232012 w 423081"/>
              <a:gd name="connsiteY5" fmla="*/ 109182 h 163773"/>
              <a:gd name="connsiteX6" fmla="*/ 368490 w 423081"/>
              <a:gd name="connsiteY6" fmla="*/ 163773 h 163773"/>
              <a:gd name="connsiteX7" fmla="*/ 423081 w 423081"/>
              <a:gd name="connsiteY7"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081" h="163773">
                <a:moveTo>
                  <a:pt x="0" y="0"/>
                </a:moveTo>
                <a:cubicBezTo>
                  <a:pt x="22746" y="9098"/>
                  <a:pt x="45300" y="18693"/>
                  <a:pt x="68239" y="27295"/>
                </a:cubicBezTo>
                <a:cubicBezTo>
                  <a:pt x="81709" y="32346"/>
                  <a:pt x="96316" y="34509"/>
                  <a:pt x="109183" y="40943"/>
                </a:cubicBezTo>
                <a:cubicBezTo>
                  <a:pt x="123854" y="48278"/>
                  <a:pt x="135455" y="60903"/>
                  <a:pt x="150126" y="68238"/>
                </a:cubicBezTo>
                <a:cubicBezTo>
                  <a:pt x="162993" y="74672"/>
                  <a:pt x="178202" y="75452"/>
                  <a:pt x="191069" y="81886"/>
                </a:cubicBezTo>
                <a:cubicBezTo>
                  <a:pt x="205740" y="89222"/>
                  <a:pt x="217771" y="101044"/>
                  <a:pt x="232012" y="109182"/>
                </a:cubicBezTo>
                <a:cubicBezTo>
                  <a:pt x="260558" y="125494"/>
                  <a:pt x="340531" y="163773"/>
                  <a:pt x="368490" y="163773"/>
                </a:cubicBezTo>
                <a:lnTo>
                  <a:pt x="423081" y="16377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Volný tvar 6"/>
          <p:cNvSpPr/>
          <p:nvPr/>
        </p:nvSpPr>
        <p:spPr>
          <a:xfrm>
            <a:off x="1158081" y="2756848"/>
            <a:ext cx="153528" cy="818900"/>
          </a:xfrm>
          <a:custGeom>
            <a:avLst/>
            <a:gdLst>
              <a:gd name="connsiteX0" fmla="*/ 138456 w 153528"/>
              <a:gd name="connsiteY0" fmla="*/ 0 h 818900"/>
              <a:gd name="connsiteX1" fmla="*/ 152104 w 153528"/>
              <a:gd name="connsiteY1" fmla="*/ 68239 h 818900"/>
              <a:gd name="connsiteX2" fmla="*/ 97513 w 153528"/>
              <a:gd name="connsiteY2" fmla="*/ 150125 h 818900"/>
              <a:gd name="connsiteX3" fmla="*/ 56570 w 153528"/>
              <a:gd name="connsiteY3" fmla="*/ 232012 h 818900"/>
              <a:gd name="connsiteX4" fmla="*/ 42922 w 153528"/>
              <a:gd name="connsiteY4" fmla="*/ 286603 h 818900"/>
              <a:gd name="connsiteX5" fmla="*/ 15626 w 153528"/>
              <a:gd name="connsiteY5" fmla="*/ 368489 h 818900"/>
              <a:gd name="connsiteX6" fmla="*/ 15626 w 153528"/>
              <a:gd name="connsiteY6" fmla="*/ 736979 h 818900"/>
              <a:gd name="connsiteX7" fmla="*/ 56570 w 153528"/>
              <a:gd name="connsiteY7" fmla="*/ 818865 h 81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28" h="818900">
                <a:moveTo>
                  <a:pt x="138456" y="0"/>
                </a:moveTo>
                <a:cubicBezTo>
                  <a:pt x="143005" y="22746"/>
                  <a:pt x="158207" y="45860"/>
                  <a:pt x="152104" y="68239"/>
                </a:cubicBezTo>
                <a:cubicBezTo>
                  <a:pt x="143472" y="99888"/>
                  <a:pt x="115710" y="122830"/>
                  <a:pt x="97513" y="150125"/>
                </a:cubicBezTo>
                <a:cubicBezTo>
                  <a:pt x="67607" y="194985"/>
                  <a:pt x="70696" y="182571"/>
                  <a:pt x="56570" y="232012"/>
                </a:cubicBezTo>
                <a:cubicBezTo>
                  <a:pt x="51417" y="250047"/>
                  <a:pt x="48312" y="268637"/>
                  <a:pt x="42922" y="286603"/>
                </a:cubicBezTo>
                <a:cubicBezTo>
                  <a:pt x="34654" y="314161"/>
                  <a:pt x="15626" y="368489"/>
                  <a:pt x="15626" y="368489"/>
                </a:cubicBezTo>
                <a:cubicBezTo>
                  <a:pt x="-637" y="531129"/>
                  <a:pt x="-9334" y="545617"/>
                  <a:pt x="15626" y="736979"/>
                </a:cubicBezTo>
                <a:cubicBezTo>
                  <a:pt x="26870" y="823181"/>
                  <a:pt x="16916" y="818865"/>
                  <a:pt x="56570" y="8188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Volný tvar 7"/>
          <p:cNvSpPr/>
          <p:nvPr/>
        </p:nvSpPr>
        <p:spPr>
          <a:xfrm>
            <a:off x="1119116" y="3261815"/>
            <a:ext cx="327547" cy="368874"/>
          </a:xfrm>
          <a:custGeom>
            <a:avLst/>
            <a:gdLst>
              <a:gd name="connsiteX0" fmla="*/ 327547 w 327547"/>
              <a:gd name="connsiteY0" fmla="*/ 0 h 368874"/>
              <a:gd name="connsiteX1" fmla="*/ 259308 w 327547"/>
              <a:gd name="connsiteY1" fmla="*/ 68239 h 368874"/>
              <a:gd name="connsiteX2" fmla="*/ 218365 w 327547"/>
              <a:gd name="connsiteY2" fmla="*/ 95534 h 368874"/>
              <a:gd name="connsiteX3" fmla="*/ 191069 w 327547"/>
              <a:gd name="connsiteY3" fmla="*/ 136478 h 368874"/>
              <a:gd name="connsiteX4" fmla="*/ 150126 w 327547"/>
              <a:gd name="connsiteY4" fmla="*/ 177421 h 368874"/>
              <a:gd name="connsiteX5" fmla="*/ 150126 w 327547"/>
              <a:gd name="connsiteY5" fmla="*/ 245660 h 368874"/>
              <a:gd name="connsiteX6" fmla="*/ 177421 w 327547"/>
              <a:gd name="connsiteY6" fmla="*/ 286603 h 368874"/>
              <a:gd name="connsiteX7" fmla="*/ 136478 w 327547"/>
              <a:gd name="connsiteY7" fmla="*/ 300251 h 368874"/>
              <a:gd name="connsiteX8" fmla="*/ 95535 w 327547"/>
              <a:gd name="connsiteY8" fmla="*/ 272955 h 368874"/>
              <a:gd name="connsiteX9" fmla="*/ 40944 w 327547"/>
              <a:gd name="connsiteY9" fmla="*/ 259307 h 368874"/>
              <a:gd name="connsiteX10" fmla="*/ 0 w 327547"/>
              <a:gd name="connsiteY10" fmla="*/ 245660 h 368874"/>
              <a:gd name="connsiteX11" fmla="*/ 54591 w 327547"/>
              <a:gd name="connsiteY11" fmla="*/ 368489 h 368874"/>
              <a:gd name="connsiteX12" fmla="*/ 109183 w 327547"/>
              <a:gd name="connsiteY12" fmla="*/ 354842 h 368874"/>
              <a:gd name="connsiteX13" fmla="*/ 68239 w 327547"/>
              <a:gd name="connsiteY13" fmla="*/ 341194 h 368874"/>
              <a:gd name="connsiteX14" fmla="*/ 54591 w 327547"/>
              <a:gd name="connsiteY14" fmla="*/ 300251 h 368874"/>
              <a:gd name="connsiteX15" fmla="*/ 40944 w 327547"/>
              <a:gd name="connsiteY15" fmla="*/ 272955 h 36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47" h="368874">
                <a:moveTo>
                  <a:pt x="327547" y="0"/>
                </a:moveTo>
                <a:cubicBezTo>
                  <a:pt x="304801" y="22746"/>
                  <a:pt x="283517" y="47056"/>
                  <a:pt x="259308" y="68239"/>
                </a:cubicBezTo>
                <a:cubicBezTo>
                  <a:pt x="246964" y="79040"/>
                  <a:pt x="229963" y="83936"/>
                  <a:pt x="218365" y="95534"/>
                </a:cubicBezTo>
                <a:cubicBezTo>
                  <a:pt x="206766" y="107133"/>
                  <a:pt x="201570" y="123877"/>
                  <a:pt x="191069" y="136478"/>
                </a:cubicBezTo>
                <a:cubicBezTo>
                  <a:pt x="178713" y="151305"/>
                  <a:pt x="161976" y="162186"/>
                  <a:pt x="150126" y="177421"/>
                </a:cubicBezTo>
                <a:cubicBezTo>
                  <a:pt x="71684" y="278275"/>
                  <a:pt x="71398" y="265341"/>
                  <a:pt x="150126" y="245660"/>
                </a:cubicBezTo>
                <a:cubicBezTo>
                  <a:pt x="159224" y="259308"/>
                  <a:pt x="181399" y="270690"/>
                  <a:pt x="177421" y="286603"/>
                </a:cubicBezTo>
                <a:cubicBezTo>
                  <a:pt x="173932" y="300559"/>
                  <a:pt x="150668" y="302616"/>
                  <a:pt x="136478" y="300251"/>
                </a:cubicBezTo>
                <a:cubicBezTo>
                  <a:pt x="120299" y="297554"/>
                  <a:pt x="110611" y="279416"/>
                  <a:pt x="95535" y="272955"/>
                </a:cubicBezTo>
                <a:cubicBezTo>
                  <a:pt x="78295" y="265566"/>
                  <a:pt x="58979" y="264460"/>
                  <a:pt x="40944" y="259307"/>
                </a:cubicBezTo>
                <a:cubicBezTo>
                  <a:pt x="27111" y="255355"/>
                  <a:pt x="13648" y="250209"/>
                  <a:pt x="0" y="245660"/>
                </a:cubicBezTo>
                <a:cubicBezTo>
                  <a:pt x="5824" y="286428"/>
                  <a:pt x="-7945" y="359555"/>
                  <a:pt x="54591" y="368489"/>
                </a:cubicBezTo>
                <a:cubicBezTo>
                  <a:pt x="73160" y="371142"/>
                  <a:pt x="90986" y="359391"/>
                  <a:pt x="109183" y="354842"/>
                </a:cubicBezTo>
                <a:cubicBezTo>
                  <a:pt x="95535" y="350293"/>
                  <a:pt x="78412" y="351367"/>
                  <a:pt x="68239" y="341194"/>
                </a:cubicBezTo>
                <a:cubicBezTo>
                  <a:pt x="58067" y="331022"/>
                  <a:pt x="59934" y="313608"/>
                  <a:pt x="54591" y="300251"/>
                </a:cubicBezTo>
                <a:cubicBezTo>
                  <a:pt x="50813" y="290806"/>
                  <a:pt x="45493" y="282054"/>
                  <a:pt x="40944" y="2729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Volný tvar 22"/>
          <p:cNvSpPr/>
          <p:nvPr/>
        </p:nvSpPr>
        <p:spPr>
          <a:xfrm>
            <a:off x="8106770" y="2838734"/>
            <a:ext cx="436729" cy="968991"/>
          </a:xfrm>
          <a:custGeom>
            <a:avLst/>
            <a:gdLst>
              <a:gd name="connsiteX0" fmla="*/ 436729 w 436729"/>
              <a:gd name="connsiteY0" fmla="*/ 0 h 968991"/>
              <a:gd name="connsiteX1" fmla="*/ 382137 w 436729"/>
              <a:gd name="connsiteY1" fmla="*/ 109182 h 968991"/>
              <a:gd name="connsiteX2" fmla="*/ 286603 w 436729"/>
              <a:gd name="connsiteY2" fmla="*/ 204717 h 968991"/>
              <a:gd name="connsiteX3" fmla="*/ 218364 w 436729"/>
              <a:gd name="connsiteY3" fmla="*/ 286603 h 968991"/>
              <a:gd name="connsiteX4" fmla="*/ 163773 w 436729"/>
              <a:gd name="connsiteY4" fmla="*/ 368490 h 968991"/>
              <a:gd name="connsiteX5" fmla="*/ 136478 w 436729"/>
              <a:gd name="connsiteY5" fmla="*/ 409433 h 968991"/>
              <a:gd name="connsiteX6" fmla="*/ 95534 w 436729"/>
              <a:gd name="connsiteY6" fmla="*/ 532263 h 968991"/>
              <a:gd name="connsiteX7" fmla="*/ 81887 w 436729"/>
              <a:gd name="connsiteY7" fmla="*/ 573206 h 968991"/>
              <a:gd name="connsiteX8" fmla="*/ 27296 w 436729"/>
              <a:gd name="connsiteY8" fmla="*/ 709684 h 968991"/>
              <a:gd name="connsiteX9" fmla="*/ 0 w 436729"/>
              <a:gd name="connsiteY9" fmla="*/ 832514 h 968991"/>
              <a:gd name="connsiteX10" fmla="*/ 13648 w 436729"/>
              <a:gd name="connsiteY10" fmla="*/ 968991 h 96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729" h="968991">
                <a:moveTo>
                  <a:pt x="436729" y="0"/>
                </a:moveTo>
                <a:cubicBezTo>
                  <a:pt x="413994" y="113675"/>
                  <a:pt x="443895" y="29779"/>
                  <a:pt x="382137" y="109182"/>
                </a:cubicBezTo>
                <a:cubicBezTo>
                  <a:pt x="305486" y="207732"/>
                  <a:pt x="364842" y="178637"/>
                  <a:pt x="286603" y="204717"/>
                </a:cubicBezTo>
                <a:cubicBezTo>
                  <a:pt x="189070" y="351019"/>
                  <a:pt x="340959" y="128982"/>
                  <a:pt x="218364" y="286603"/>
                </a:cubicBezTo>
                <a:cubicBezTo>
                  <a:pt x="198223" y="312498"/>
                  <a:pt x="181970" y="341194"/>
                  <a:pt x="163773" y="368490"/>
                </a:cubicBezTo>
                <a:cubicBezTo>
                  <a:pt x="154675" y="382138"/>
                  <a:pt x="141665" y="393872"/>
                  <a:pt x="136478" y="409433"/>
                </a:cubicBezTo>
                <a:lnTo>
                  <a:pt x="95534" y="532263"/>
                </a:lnTo>
                <a:cubicBezTo>
                  <a:pt x="90985" y="545911"/>
                  <a:pt x="88321" y="560339"/>
                  <a:pt x="81887" y="573206"/>
                </a:cubicBezTo>
                <a:cubicBezTo>
                  <a:pt x="53647" y="629685"/>
                  <a:pt x="44162" y="642220"/>
                  <a:pt x="27296" y="709684"/>
                </a:cubicBezTo>
                <a:cubicBezTo>
                  <a:pt x="8022" y="786779"/>
                  <a:pt x="17327" y="745882"/>
                  <a:pt x="0" y="832514"/>
                </a:cubicBezTo>
                <a:lnTo>
                  <a:pt x="13648" y="96899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4" name="Volný tvar 23"/>
          <p:cNvSpPr/>
          <p:nvPr/>
        </p:nvSpPr>
        <p:spPr>
          <a:xfrm>
            <a:off x="8120345" y="2920621"/>
            <a:ext cx="100151" cy="859809"/>
          </a:xfrm>
          <a:custGeom>
            <a:avLst/>
            <a:gdLst>
              <a:gd name="connsiteX0" fmla="*/ 41016 w 100151"/>
              <a:gd name="connsiteY0" fmla="*/ 0 h 859809"/>
              <a:gd name="connsiteX1" fmla="*/ 81959 w 100151"/>
              <a:gd name="connsiteY1" fmla="*/ 68239 h 859809"/>
              <a:gd name="connsiteX2" fmla="*/ 95607 w 100151"/>
              <a:gd name="connsiteY2" fmla="*/ 109182 h 859809"/>
              <a:gd name="connsiteX3" fmla="*/ 68312 w 100151"/>
              <a:gd name="connsiteY3" fmla="*/ 614149 h 859809"/>
              <a:gd name="connsiteX4" fmla="*/ 41016 w 100151"/>
              <a:gd name="connsiteY4" fmla="*/ 696036 h 859809"/>
              <a:gd name="connsiteX5" fmla="*/ 27368 w 100151"/>
              <a:gd name="connsiteY5" fmla="*/ 750627 h 859809"/>
              <a:gd name="connsiteX6" fmla="*/ 73 w 100151"/>
              <a:gd name="connsiteY6" fmla="*/ 859809 h 8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51" h="859809">
                <a:moveTo>
                  <a:pt x="41016" y="0"/>
                </a:moveTo>
                <a:cubicBezTo>
                  <a:pt x="54664" y="22746"/>
                  <a:pt x="70096" y="44513"/>
                  <a:pt x="81959" y="68239"/>
                </a:cubicBezTo>
                <a:cubicBezTo>
                  <a:pt x="88393" y="81106"/>
                  <a:pt x="95607" y="94796"/>
                  <a:pt x="95607" y="109182"/>
                </a:cubicBezTo>
                <a:cubicBezTo>
                  <a:pt x="95607" y="263544"/>
                  <a:pt x="116609" y="453157"/>
                  <a:pt x="68312" y="614149"/>
                </a:cubicBezTo>
                <a:cubicBezTo>
                  <a:pt x="60044" y="641708"/>
                  <a:pt x="47994" y="668123"/>
                  <a:pt x="41016" y="696036"/>
                </a:cubicBezTo>
                <a:cubicBezTo>
                  <a:pt x="36467" y="714233"/>
                  <a:pt x="32758" y="732661"/>
                  <a:pt x="27368" y="750627"/>
                </a:cubicBezTo>
                <a:cubicBezTo>
                  <a:pt x="-2804" y="851201"/>
                  <a:pt x="73" y="800561"/>
                  <a:pt x="73" y="8598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Volný tvar 24"/>
          <p:cNvSpPr/>
          <p:nvPr/>
        </p:nvSpPr>
        <p:spPr>
          <a:xfrm>
            <a:off x="7901101" y="3616657"/>
            <a:ext cx="465006" cy="313898"/>
          </a:xfrm>
          <a:custGeom>
            <a:avLst/>
            <a:gdLst>
              <a:gd name="connsiteX0" fmla="*/ 41896 w 465006"/>
              <a:gd name="connsiteY0" fmla="*/ 0 h 313898"/>
              <a:gd name="connsiteX1" fmla="*/ 110135 w 465006"/>
              <a:gd name="connsiteY1" fmla="*/ 27295 h 313898"/>
              <a:gd name="connsiteX2" fmla="*/ 151078 w 465006"/>
              <a:gd name="connsiteY2" fmla="*/ 54591 h 313898"/>
              <a:gd name="connsiteX3" fmla="*/ 232965 w 465006"/>
              <a:gd name="connsiteY3" fmla="*/ 95534 h 313898"/>
              <a:gd name="connsiteX4" fmla="*/ 260260 w 465006"/>
              <a:gd name="connsiteY4" fmla="*/ 136477 h 313898"/>
              <a:gd name="connsiteX5" fmla="*/ 273908 w 465006"/>
              <a:gd name="connsiteY5" fmla="*/ 177421 h 313898"/>
              <a:gd name="connsiteX6" fmla="*/ 314851 w 465006"/>
              <a:gd name="connsiteY6" fmla="*/ 150125 h 313898"/>
              <a:gd name="connsiteX7" fmla="*/ 383090 w 465006"/>
              <a:gd name="connsiteY7" fmla="*/ 95534 h 313898"/>
              <a:gd name="connsiteX8" fmla="*/ 396738 w 465006"/>
              <a:gd name="connsiteY8" fmla="*/ 136477 h 313898"/>
              <a:gd name="connsiteX9" fmla="*/ 383090 w 465006"/>
              <a:gd name="connsiteY9" fmla="*/ 177421 h 313898"/>
              <a:gd name="connsiteX10" fmla="*/ 301203 w 465006"/>
              <a:gd name="connsiteY10" fmla="*/ 204716 h 313898"/>
              <a:gd name="connsiteX11" fmla="*/ 260260 w 465006"/>
              <a:gd name="connsiteY11" fmla="*/ 191068 h 313898"/>
              <a:gd name="connsiteX12" fmla="*/ 342147 w 465006"/>
              <a:gd name="connsiteY12" fmla="*/ 136477 h 313898"/>
              <a:gd name="connsiteX13" fmla="*/ 246612 w 465006"/>
              <a:gd name="connsiteY13" fmla="*/ 204716 h 313898"/>
              <a:gd name="connsiteX14" fmla="*/ 287556 w 465006"/>
              <a:gd name="connsiteY14" fmla="*/ 191068 h 313898"/>
              <a:gd name="connsiteX15" fmla="*/ 328499 w 465006"/>
              <a:gd name="connsiteY15" fmla="*/ 177421 h 313898"/>
              <a:gd name="connsiteX16" fmla="*/ 369442 w 465006"/>
              <a:gd name="connsiteY16" fmla="*/ 150125 h 313898"/>
              <a:gd name="connsiteX17" fmla="*/ 396738 w 465006"/>
              <a:gd name="connsiteY17" fmla="*/ 191068 h 313898"/>
              <a:gd name="connsiteX18" fmla="*/ 355795 w 465006"/>
              <a:gd name="connsiteY18" fmla="*/ 204716 h 313898"/>
              <a:gd name="connsiteX19" fmla="*/ 260260 w 465006"/>
              <a:gd name="connsiteY19" fmla="*/ 191068 h 313898"/>
              <a:gd name="connsiteX20" fmla="*/ 205669 w 465006"/>
              <a:gd name="connsiteY20" fmla="*/ 163773 h 313898"/>
              <a:gd name="connsiteX21" fmla="*/ 164726 w 465006"/>
              <a:gd name="connsiteY21" fmla="*/ 150125 h 313898"/>
              <a:gd name="connsiteX22" fmla="*/ 137430 w 465006"/>
              <a:gd name="connsiteY22" fmla="*/ 191068 h 313898"/>
              <a:gd name="connsiteX23" fmla="*/ 151078 w 465006"/>
              <a:gd name="connsiteY23" fmla="*/ 232012 h 313898"/>
              <a:gd name="connsiteX24" fmla="*/ 314851 w 465006"/>
              <a:gd name="connsiteY24" fmla="*/ 218364 h 313898"/>
              <a:gd name="connsiteX25" fmla="*/ 273908 w 465006"/>
              <a:gd name="connsiteY25" fmla="*/ 191068 h 313898"/>
              <a:gd name="connsiteX26" fmla="*/ 192021 w 465006"/>
              <a:gd name="connsiteY26" fmla="*/ 150125 h 313898"/>
              <a:gd name="connsiteX27" fmla="*/ 110135 w 465006"/>
              <a:gd name="connsiteY27" fmla="*/ 163773 h 313898"/>
              <a:gd name="connsiteX28" fmla="*/ 110135 w 465006"/>
              <a:gd name="connsiteY28" fmla="*/ 245659 h 313898"/>
              <a:gd name="connsiteX29" fmla="*/ 151078 w 465006"/>
              <a:gd name="connsiteY29" fmla="*/ 259307 h 313898"/>
              <a:gd name="connsiteX30" fmla="*/ 273908 w 465006"/>
              <a:gd name="connsiteY30" fmla="*/ 245659 h 313898"/>
              <a:gd name="connsiteX31" fmla="*/ 287556 w 465006"/>
              <a:gd name="connsiteY31" fmla="*/ 204716 h 313898"/>
              <a:gd name="connsiteX32" fmla="*/ 151078 w 465006"/>
              <a:gd name="connsiteY32" fmla="*/ 136477 h 313898"/>
              <a:gd name="connsiteX33" fmla="*/ 110135 w 465006"/>
              <a:gd name="connsiteY33" fmla="*/ 122830 h 313898"/>
              <a:gd name="connsiteX34" fmla="*/ 953 w 465006"/>
              <a:gd name="connsiteY34" fmla="*/ 177421 h 313898"/>
              <a:gd name="connsiteX35" fmla="*/ 69192 w 465006"/>
              <a:gd name="connsiteY35" fmla="*/ 232012 h 313898"/>
              <a:gd name="connsiteX36" fmla="*/ 123783 w 465006"/>
              <a:gd name="connsiteY36" fmla="*/ 245659 h 313898"/>
              <a:gd name="connsiteX37" fmla="*/ 205669 w 465006"/>
              <a:gd name="connsiteY37" fmla="*/ 272955 h 313898"/>
              <a:gd name="connsiteX38" fmla="*/ 301203 w 465006"/>
              <a:gd name="connsiteY38" fmla="*/ 259307 h 313898"/>
              <a:gd name="connsiteX39" fmla="*/ 287556 w 465006"/>
              <a:gd name="connsiteY39" fmla="*/ 218364 h 313898"/>
              <a:gd name="connsiteX40" fmla="*/ 301203 w 465006"/>
              <a:gd name="connsiteY40" fmla="*/ 122830 h 313898"/>
              <a:gd name="connsiteX41" fmla="*/ 383090 w 465006"/>
              <a:gd name="connsiteY41" fmla="*/ 81886 h 313898"/>
              <a:gd name="connsiteX42" fmla="*/ 451329 w 465006"/>
              <a:gd name="connsiteY42" fmla="*/ 95534 h 313898"/>
              <a:gd name="connsiteX43" fmla="*/ 451329 w 465006"/>
              <a:gd name="connsiteY43" fmla="*/ 218364 h 313898"/>
              <a:gd name="connsiteX44" fmla="*/ 328499 w 465006"/>
              <a:gd name="connsiteY44" fmla="*/ 232012 h 313898"/>
              <a:gd name="connsiteX45" fmla="*/ 355795 w 465006"/>
              <a:gd name="connsiteY45" fmla="*/ 272955 h 313898"/>
              <a:gd name="connsiteX46" fmla="*/ 437681 w 465006"/>
              <a:gd name="connsiteY46" fmla="*/ 313898 h 313898"/>
              <a:gd name="connsiteX47" fmla="*/ 396738 w 465006"/>
              <a:gd name="connsiteY47" fmla="*/ 232012 h 313898"/>
              <a:gd name="connsiteX48" fmla="*/ 328499 w 465006"/>
              <a:gd name="connsiteY48" fmla="*/ 218364 h 3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65006" h="313898">
                <a:moveTo>
                  <a:pt x="41896" y="0"/>
                </a:moveTo>
                <a:cubicBezTo>
                  <a:pt x="64642" y="9098"/>
                  <a:pt x="88223" y="16339"/>
                  <a:pt x="110135" y="27295"/>
                </a:cubicBezTo>
                <a:cubicBezTo>
                  <a:pt x="124806" y="34630"/>
                  <a:pt x="136407" y="47255"/>
                  <a:pt x="151078" y="54591"/>
                </a:cubicBezTo>
                <a:cubicBezTo>
                  <a:pt x="264100" y="111103"/>
                  <a:pt x="115610" y="17300"/>
                  <a:pt x="232965" y="95534"/>
                </a:cubicBezTo>
                <a:cubicBezTo>
                  <a:pt x="242063" y="109182"/>
                  <a:pt x="252925" y="121806"/>
                  <a:pt x="260260" y="136477"/>
                </a:cubicBezTo>
                <a:cubicBezTo>
                  <a:pt x="266694" y="149344"/>
                  <a:pt x="259951" y="173932"/>
                  <a:pt x="273908" y="177421"/>
                </a:cubicBezTo>
                <a:cubicBezTo>
                  <a:pt x="289821" y="181399"/>
                  <a:pt x="301203" y="159224"/>
                  <a:pt x="314851" y="150125"/>
                </a:cubicBezTo>
                <a:cubicBezTo>
                  <a:pt x="323283" y="137478"/>
                  <a:pt x="350130" y="79054"/>
                  <a:pt x="383090" y="95534"/>
                </a:cubicBezTo>
                <a:cubicBezTo>
                  <a:pt x="395957" y="101967"/>
                  <a:pt x="392189" y="122829"/>
                  <a:pt x="396738" y="136477"/>
                </a:cubicBezTo>
                <a:cubicBezTo>
                  <a:pt x="392189" y="150125"/>
                  <a:pt x="394797" y="169059"/>
                  <a:pt x="383090" y="177421"/>
                </a:cubicBezTo>
                <a:cubicBezTo>
                  <a:pt x="359677" y="194144"/>
                  <a:pt x="301203" y="204716"/>
                  <a:pt x="301203" y="204716"/>
                </a:cubicBezTo>
                <a:cubicBezTo>
                  <a:pt x="287555" y="200167"/>
                  <a:pt x="260260" y="205454"/>
                  <a:pt x="260260" y="191068"/>
                </a:cubicBezTo>
                <a:cubicBezTo>
                  <a:pt x="260260" y="156991"/>
                  <a:pt x="320993" y="143528"/>
                  <a:pt x="342147" y="136477"/>
                </a:cubicBezTo>
                <a:cubicBezTo>
                  <a:pt x="319401" y="204716"/>
                  <a:pt x="342147" y="172873"/>
                  <a:pt x="246612" y="204716"/>
                </a:cubicBezTo>
                <a:lnTo>
                  <a:pt x="287556" y="191068"/>
                </a:lnTo>
                <a:lnTo>
                  <a:pt x="328499" y="177421"/>
                </a:lnTo>
                <a:cubicBezTo>
                  <a:pt x="342147" y="168322"/>
                  <a:pt x="353358" y="146908"/>
                  <a:pt x="369442" y="150125"/>
                </a:cubicBezTo>
                <a:cubicBezTo>
                  <a:pt x="385526" y="153342"/>
                  <a:pt x="400716" y="175155"/>
                  <a:pt x="396738" y="191068"/>
                </a:cubicBezTo>
                <a:cubicBezTo>
                  <a:pt x="393249" y="205024"/>
                  <a:pt x="369443" y="200167"/>
                  <a:pt x="355795" y="204716"/>
                </a:cubicBezTo>
                <a:cubicBezTo>
                  <a:pt x="323950" y="200167"/>
                  <a:pt x="291295" y="199532"/>
                  <a:pt x="260260" y="191068"/>
                </a:cubicBezTo>
                <a:cubicBezTo>
                  <a:pt x="240632" y="185715"/>
                  <a:pt x="224369" y="171787"/>
                  <a:pt x="205669" y="163773"/>
                </a:cubicBezTo>
                <a:cubicBezTo>
                  <a:pt x="192446" y="158106"/>
                  <a:pt x="178374" y="154674"/>
                  <a:pt x="164726" y="150125"/>
                </a:cubicBezTo>
                <a:cubicBezTo>
                  <a:pt x="155627" y="163773"/>
                  <a:pt x="140127" y="174889"/>
                  <a:pt x="137430" y="191068"/>
                </a:cubicBezTo>
                <a:cubicBezTo>
                  <a:pt x="135065" y="205259"/>
                  <a:pt x="136859" y="229824"/>
                  <a:pt x="151078" y="232012"/>
                </a:cubicBezTo>
                <a:cubicBezTo>
                  <a:pt x="205221" y="240342"/>
                  <a:pt x="260260" y="222913"/>
                  <a:pt x="314851" y="218364"/>
                </a:cubicBezTo>
                <a:cubicBezTo>
                  <a:pt x="301203" y="209265"/>
                  <a:pt x="288579" y="198403"/>
                  <a:pt x="273908" y="191068"/>
                </a:cubicBezTo>
                <a:cubicBezTo>
                  <a:pt x="160894" y="134561"/>
                  <a:pt x="309368" y="228356"/>
                  <a:pt x="192021" y="150125"/>
                </a:cubicBezTo>
                <a:cubicBezTo>
                  <a:pt x="164726" y="154674"/>
                  <a:pt x="134885" y="151398"/>
                  <a:pt x="110135" y="163773"/>
                </a:cubicBezTo>
                <a:cubicBezTo>
                  <a:pt x="65342" y="186170"/>
                  <a:pt x="82139" y="223262"/>
                  <a:pt x="110135" y="245659"/>
                </a:cubicBezTo>
                <a:cubicBezTo>
                  <a:pt x="121369" y="254646"/>
                  <a:pt x="137430" y="254758"/>
                  <a:pt x="151078" y="259307"/>
                </a:cubicBezTo>
                <a:cubicBezTo>
                  <a:pt x="192021" y="254758"/>
                  <a:pt x="235659" y="260959"/>
                  <a:pt x="273908" y="245659"/>
                </a:cubicBezTo>
                <a:cubicBezTo>
                  <a:pt x="287265" y="240316"/>
                  <a:pt x="295918" y="216422"/>
                  <a:pt x="287556" y="204716"/>
                </a:cubicBezTo>
                <a:cubicBezTo>
                  <a:pt x="249382" y="151272"/>
                  <a:pt x="203578" y="151477"/>
                  <a:pt x="151078" y="136477"/>
                </a:cubicBezTo>
                <a:cubicBezTo>
                  <a:pt x="137246" y="132525"/>
                  <a:pt x="123783" y="127379"/>
                  <a:pt x="110135" y="122830"/>
                </a:cubicBezTo>
                <a:cubicBezTo>
                  <a:pt x="78393" y="127364"/>
                  <a:pt x="-10127" y="110944"/>
                  <a:pt x="953" y="177421"/>
                </a:cubicBezTo>
                <a:cubicBezTo>
                  <a:pt x="7912" y="219176"/>
                  <a:pt x="37523" y="222964"/>
                  <a:pt x="69192" y="232012"/>
                </a:cubicBezTo>
                <a:cubicBezTo>
                  <a:pt x="87227" y="237165"/>
                  <a:pt x="105817" y="240269"/>
                  <a:pt x="123783" y="245659"/>
                </a:cubicBezTo>
                <a:cubicBezTo>
                  <a:pt x="151341" y="253927"/>
                  <a:pt x="205669" y="272955"/>
                  <a:pt x="205669" y="272955"/>
                </a:cubicBezTo>
                <a:cubicBezTo>
                  <a:pt x="237514" y="268406"/>
                  <a:pt x="274438" y="277151"/>
                  <a:pt x="301203" y="259307"/>
                </a:cubicBezTo>
                <a:cubicBezTo>
                  <a:pt x="313173" y="251327"/>
                  <a:pt x="287556" y="232750"/>
                  <a:pt x="287556" y="218364"/>
                </a:cubicBezTo>
                <a:cubicBezTo>
                  <a:pt x="287556" y="186196"/>
                  <a:pt x="288138" y="152225"/>
                  <a:pt x="301203" y="122830"/>
                </a:cubicBezTo>
                <a:cubicBezTo>
                  <a:pt x="310405" y="102125"/>
                  <a:pt x="364923" y="87942"/>
                  <a:pt x="383090" y="81886"/>
                </a:cubicBezTo>
                <a:cubicBezTo>
                  <a:pt x="405836" y="86435"/>
                  <a:pt x="432028" y="82667"/>
                  <a:pt x="451329" y="95534"/>
                </a:cubicBezTo>
                <a:cubicBezTo>
                  <a:pt x="479686" y="114438"/>
                  <a:pt x="455882" y="215177"/>
                  <a:pt x="451329" y="218364"/>
                </a:cubicBezTo>
                <a:cubicBezTo>
                  <a:pt x="417581" y="241988"/>
                  <a:pt x="369442" y="227463"/>
                  <a:pt x="328499" y="232012"/>
                </a:cubicBezTo>
                <a:cubicBezTo>
                  <a:pt x="337598" y="245660"/>
                  <a:pt x="344197" y="261357"/>
                  <a:pt x="355795" y="272955"/>
                </a:cubicBezTo>
                <a:cubicBezTo>
                  <a:pt x="382251" y="299411"/>
                  <a:pt x="404382" y="302798"/>
                  <a:pt x="437681" y="313898"/>
                </a:cubicBezTo>
                <a:cubicBezTo>
                  <a:pt x="428690" y="286927"/>
                  <a:pt x="420788" y="251253"/>
                  <a:pt x="396738" y="232012"/>
                </a:cubicBezTo>
                <a:cubicBezTo>
                  <a:pt x="376082" y="215487"/>
                  <a:pt x="351891" y="218364"/>
                  <a:pt x="328499" y="218364"/>
                </a:cubicBezTo>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Volný tvar 25"/>
          <p:cNvSpPr/>
          <p:nvPr/>
        </p:nvSpPr>
        <p:spPr>
          <a:xfrm>
            <a:off x="1040309" y="3398293"/>
            <a:ext cx="392706" cy="313898"/>
          </a:xfrm>
          <a:custGeom>
            <a:avLst/>
            <a:gdLst>
              <a:gd name="connsiteX0" fmla="*/ 133398 w 392706"/>
              <a:gd name="connsiteY0" fmla="*/ 136477 h 313898"/>
              <a:gd name="connsiteX1" fmla="*/ 133398 w 392706"/>
              <a:gd name="connsiteY1" fmla="*/ 13647 h 313898"/>
              <a:gd name="connsiteX2" fmla="*/ 174342 w 392706"/>
              <a:gd name="connsiteY2" fmla="*/ 0 h 313898"/>
              <a:gd name="connsiteX3" fmla="*/ 160694 w 392706"/>
              <a:gd name="connsiteY3" fmla="*/ 136477 h 313898"/>
              <a:gd name="connsiteX4" fmla="*/ 201637 w 392706"/>
              <a:gd name="connsiteY4" fmla="*/ 122829 h 313898"/>
              <a:gd name="connsiteX5" fmla="*/ 324467 w 392706"/>
              <a:gd name="connsiteY5" fmla="*/ 54591 h 313898"/>
              <a:gd name="connsiteX6" fmla="*/ 351763 w 392706"/>
              <a:gd name="connsiteY6" fmla="*/ 95534 h 313898"/>
              <a:gd name="connsiteX7" fmla="*/ 310819 w 392706"/>
              <a:gd name="connsiteY7" fmla="*/ 109182 h 313898"/>
              <a:gd name="connsiteX8" fmla="*/ 201637 w 392706"/>
              <a:gd name="connsiteY8" fmla="*/ 122829 h 313898"/>
              <a:gd name="connsiteX9" fmla="*/ 338115 w 392706"/>
              <a:gd name="connsiteY9" fmla="*/ 136477 h 313898"/>
              <a:gd name="connsiteX10" fmla="*/ 379058 w 392706"/>
              <a:gd name="connsiteY10" fmla="*/ 150125 h 313898"/>
              <a:gd name="connsiteX11" fmla="*/ 392706 w 392706"/>
              <a:gd name="connsiteY11" fmla="*/ 191068 h 313898"/>
              <a:gd name="connsiteX12" fmla="*/ 338115 w 392706"/>
              <a:gd name="connsiteY12" fmla="*/ 218364 h 313898"/>
              <a:gd name="connsiteX13" fmla="*/ 283524 w 392706"/>
              <a:gd name="connsiteY13" fmla="*/ 163773 h 313898"/>
              <a:gd name="connsiteX14" fmla="*/ 256228 w 392706"/>
              <a:gd name="connsiteY14" fmla="*/ 122829 h 313898"/>
              <a:gd name="connsiteX15" fmla="*/ 215285 w 392706"/>
              <a:gd name="connsiteY15" fmla="*/ 109182 h 313898"/>
              <a:gd name="connsiteX16" fmla="*/ 10569 w 392706"/>
              <a:gd name="connsiteY16" fmla="*/ 122829 h 313898"/>
              <a:gd name="connsiteX17" fmla="*/ 24216 w 392706"/>
              <a:gd name="connsiteY17" fmla="*/ 191068 h 313898"/>
              <a:gd name="connsiteX18" fmla="*/ 119751 w 392706"/>
              <a:gd name="connsiteY18" fmla="*/ 177420 h 313898"/>
              <a:gd name="connsiteX19" fmla="*/ 78807 w 392706"/>
              <a:gd name="connsiteY19" fmla="*/ 191068 h 313898"/>
              <a:gd name="connsiteX20" fmla="*/ 78807 w 392706"/>
              <a:gd name="connsiteY20" fmla="*/ 313898 h 313898"/>
              <a:gd name="connsiteX21" fmla="*/ 187990 w 392706"/>
              <a:gd name="connsiteY21" fmla="*/ 300250 h 313898"/>
              <a:gd name="connsiteX22" fmla="*/ 215285 w 392706"/>
              <a:gd name="connsiteY22" fmla="*/ 259307 h 313898"/>
              <a:gd name="connsiteX23" fmla="*/ 201637 w 392706"/>
              <a:gd name="connsiteY23" fmla="*/ 163773 h 313898"/>
              <a:gd name="connsiteX24" fmla="*/ 174342 w 392706"/>
              <a:gd name="connsiteY24" fmla="*/ 122829 h 313898"/>
              <a:gd name="connsiteX25" fmla="*/ 133398 w 392706"/>
              <a:gd name="connsiteY25" fmla="*/ 136477 h 3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2706" h="313898">
                <a:moveTo>
                  <a:pt x="133398" y="136477"/>
                </a:moveTo>
                <a:cubicBezTo>
                  <a:pt x="126574" y="118280"/>
                  <a:pt x="104601" y="42444"/>
                  <a:pt x="133398" y="13647"/>
                </a:cubicBezTo>
                <a:cubicBezTo>
                  <a:pt x="143571" y="3474"/>
                  <a:pt x="160694" y="4549"/>
                  <a:pt x="174342" y="0"/>
                </a:cubicBezTo>
                <a:cubicBezTo>
                  <a:pt x="169793" y="45492"/>
                  <a:pt x="150776" y="91846"/>
                  <a:pt x="160694" y="136477"/>
                </a:cubicBezTo>
                <a:cubicBezTo>
                  <a:pt x="163815" y="150520"/>
                  <a:pt x="189061" y="129815"/>
                  <a:pt x="201637" y="122829"/>
                </a:cubicBezTo>
                <a:cubicBezTo>
                  <a:pt x="342416" y="44618"/>
                  <a:pt x="231825" y="85470"/>
                  <a:pt x="324467" y="54591"/>
                </a:cubicBezTo>
                <a:cubicBezTo>
                  <a:pt x="333566" y="68239"/>
                  <a:pt x="355741" y="79621"/>
                  <a:pt x="351763" y="95534"/>
                </a:cubicBezTo>
                <a:cubicBezTo>
                  <a:pt x="348274" y="109491"/>
                  <a:pt x="324973" y="106609"/>
                  <a:pt x="310819" y="109182"/>
                </a:cubicBezTo>
                <a:cubicBezTo>
                  <a:pt x="274733" y="115743"/>
                  <a:pt x="238031" y="118280"/>
                  <a:pt x="201637" y="122829"/>
                </a:cubicBezTo>
                <a:cubicBezTo>
                  <a:pt x="247130" y="127378"/>
                  <a:pt x="292927" y="129525"/>
                  <a:pt x="338115" y="136477"/>
                </a:cubicBezTo>
                <a:cubicBezTo>
                  <a:pt x="352334" y="138665"/>
                  <a:pt x="368886" y="139953"/>
                  <a:pt x="379058" y="150125"/>
                </a:cubicBezTo>
                <a:cubicBezTo>
                  <a:pt x="389230" y="160297"/>
                  <a:pt x="388157" y="177420"/>
                  <a:pt x="392706" y="191068"/>
                </a:cubicBezTo>
                <a:cubicBezTo>
                  <a:pt x="374509" y="200167"/>
                  <a:pt x="358255" y="215487"/>
                  <a:pt x="338115" y="218364"/>
                </a:cubicBezTo>
                <a:cubicBezTo>
                  <a:pt x="287164" y="225643"/>
                  <a:pt x="298081" y="192888"/>
                  <a:pt x="283524" y="163773"/>
                </a:cubicBezTo>
                <a:cubicBezTo>
                  <a:pt x="276188" y="149102"/>
                  <a:pt x="269036" y="133076"/>
                  <a:pt x="256228" y="122829"/>
                </a:cubicBezTo>
                <a:cubicBezTo>
                  <a:pt x="244995" y="113842"/>
                  <a:pt x="228933" y="113731"/>
                  <a:pt x="215285" y="109182"/>
                </a:cubicBezTo>
                <a:cubicBezTo>
                  <a:pt x="147046" y="113731"/>
                  <a:pt x="73430" y="95889"/>
                  <a:pt x="10569" y="122829"/>
                </a:cubicBezTo>
                <a:cubicBezTo>
                  <a:pt x="-10752" y="131967"/>
                  <a:pt x="3468" y="180694"/>
                  <a:pt x="24216" y="191068"/>
                </a:cubicBezTo>
                <a:cubicBezTo>
                  <a:pt x="52988" y="205454"/>
                  <a:pt x="87906" y="181969"/>
                  <a:pt x="119751" y="177420"/>
                </a:cubicBezTo>
                <a:cubicBezTo>
                  <a:pt x="106103" y="181969"/>
                  <a:pt x="88980" y="180895"/>
                  <a:pt x="78807" y="191068"/>
                </a:cubicBezTo>
                <a:cubicBezTo>
                  <a:pt x="50010" y="219865"/>
                  <a:pt x="75105" y="291683"/>
                  <a:pt x="78807" y="313898"/>
                </a:cubicBezTo>
                <a:cubicBezTo>
                  <a:pt x="115201" y="309349"/>
                  <a:pt x="153936" y="313872"/>
                  <a:pt x="187990" y="300250"/>
                </a:cubicBezTo>
                <a:cubicBezTo>
                  <a:pt x="203219" y="294158"/>
                  <a:pt x="213653" y="275628"/>
                  <a:pt x="215285" y="259307"/>
                </a:cubicBezTo>
                <a:cubicBezTo>
                  <a:pt x="218486" y="227299"/>
                  <a:pt x="210880" y="194584"/>
                  <a:pt x="201637" y="163773"/>
                </a:cubicBezTo>
                <a:cubicBezTo>
                  <a:pt x="196924" y="148062"/>
                  <a:pt x="182781" y="136894"/>
                  <a:pt x="174342" y="122829"/>
                </a:cubicBezTo>
                <a:cubicBezTo>
                  <a:pt x="169108" y="114106"/>
                  <a:pt x="140222" y="154674"/>
                  <a:pt x="133398" y="13647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7" name="Volný tvar 26"/>
          <p:cNvSpPr/>
          <p:nvPr/>
        </p:nvSpPr>
        <p:spPr>
          <a:xfrm>
            <a:off x="4788024" y="6268597"/>
            <a:ext cx="465006" cy="313898"/>
          </a:xfrm>
          <a:custGeom>
            <a:avLst/>
            <a:gdLst>
              <a:gd name="connsiteX0" fmla="*/ 41896 w 465006"/>
              <a:gd name="connsiteY0" fmla="*/ 0 h 313898"/>
              <a:gd name="connsiteX1" fmla="*/ 110135 w 465006"/>
              <a:gd name="connsiteY1" fmla="*/ 27295 h 313898"/>
              <a:gd name="connsiteX2" fmla="*/ 151078 w 465006"/>
              <a:gd name="connsiteY2" fmla="*/ 54591 h 313898"/>
              <a:gd name="connsiteX3" fmla="*/ 232965 w 465006"/>
              <a:gd name="connsiteY3" fmla="*/ 95534 h 313898"/>
              <a:gd name="connsiteX4" fmla="*/ 260260 w 465006"/>
              <a:gd name="connsiteY4" fmla="*/ 136477 h 313898"/>
              <a:gd name="connsiteX5" fmla="*/ 273908 w 465006"/>
              <a:gd name="connsiteY5" fmla="*/ 177421 h 313898"/>
              <a:gd name="connsiteX6" fmla="*/ 314851 w 465006"/>
              <a:gd name="connsiteY6" fmla="*/ 150125 h 313898"/>
              <a:gd name="connsiteX7" fmla="*/ 383090 w 465006"/>
              <a:gd name="connsiteY7" fmla="*/ 95534 h 313898"/>
              <a:gd name="connsiteX8" fmla="*/ 396738 w 465006"/>
              <a:gd name="connsiteY8" fmla="*/ 136477 h 313898"/>
              <a:gd name="connsiteX9" fmla="*/ 383090 w 465006"/>
              <a:gd name="connsiteY9" fmla="*/ 177421 h 313898"/>
              <a:gd name="connsiteX10" fmla="*/ 301203 w 465006"/>
              <a:gd name="connsiteY10" fmla="*/ 204716 h 313898"/>
              <a:gd name="connsiteX11" fmla="*/ 260260 w 465006"/>
              <a:gd name="connsiteY11" fmla="*/ 191068 h 313898"/>
              <a:gd name="connsiteX12" fmla="*/ 342147 w 465006"/>
              <a:gd name="connsiteY12" fmla="*/ 136477 h 313898"/>
              <a:gd name="connsiteX13" fmla="*/ 246612 w 465006"/>
              <a:gd name="connsiteY13" fmla="*/ 204716 h 313898"/>
              <a:gd name="connsiteX14" fmla="*/ 287556 w 465006"/>
              <a:gd name="connsiteY14" fmla="*/ 191068 h 313898"/>
              <a:gd name="connsiteX15" fmla="*/ 328499 w 465006"/>
              <a:gd name="connsiteY15" fmla="*/ 177421 h 313898"/>
              <a:gd name="connsiteX16" fmla="*/ 369442 w 465006"/>
              <a:gd name="connsiteY16" fmla="*/ 150125 h 313898"/>
              <a:gd name="connsiteX17" fmla="*/ 396738 w 465006"/>
              <a:gd name="connsiteY17" fmla="*/ 191068 h 313898"/>
              <a:gd name="connsiteX18" fmla="*/ 355795 w 465006"/>
              <a:gd name="connsiteY18" fmla="*/ 204716 h 313898"/>
              <a:gd name="connsiteX19" fmla="*/ 260260 w 465006"/>
              <a:gd name="connsiteY19" fmla="*/ 191068 h 313898"/>
              <a:gd name="connsiteX20" fmla="*/ 205669 w 465006"/>
              <a:gd name="connsiteY20" fmla="*/ 163773 h 313898"/>
              <a:gd name="connsiteX21" fmla="*/ 164726 w 465006"/>
              <a:gd name="connsiteY21" fmla="*/ 150125 h 313898"/>
              <a:gd name="connsiteX22" fmla="*/ 137430 w 465006"/>
              <a:gd name="connsiteY22" fmla="*/ 191068 h 313898"/>
              <a:gd name="connsiteX23" fmla="*/ 151078 w 465006"/>
              <a:gd name="connsiteY23" fmla="*/ 232012 h 313898"/>
              <a:gd name="connsiteX24" fmla="*/ 314851 w 465006"/>
              <a:gd name="connsiteY24" fmla="*/ 218364 h 313898"/>
              <a:gd name="connsiteX25" fmla="*/ 273908 w 465006"/>
              <a:gd name="connsiteY25" fmla="*/ 191068 h 313898"/>
              <a:gd name="connsiteX26" fmla="*/ 192021 w 465006"/>
              <a:gd name="connsiteY26" fmla="*/ 150125 h 313898"/>
              <a:gd name="connsiteX27" fmla="*/ 110135 w 465006"/>
              <a:gd name="connsiteY27" fmla="*/ 163773 h 313898"/>
              <a:gd name="connsiteX28" fmla="*/ 110135 w 465006"/>
              <a:gd name="connsiteY28" fmla="*/ 245659 h 313898"/>
              <a:gd name="connsiteX29" fmla="*/ 151078 w 465006"/>
              <a:gd name="connsiteY29" fmla="*/ 259307 h 313898"/>
              <a:gd name="connsiteX30" fmla="*/ 273908 w 465006"/>
              <a:gd name="connsiteY30" fmla="*/ 245659 h 313898"/>
              <a:gd name="connsiteX31" fmla="*/ 287556 w 465006"/>
              <a:gd name="connsiteY31" fmla="*/ 204716 h 313898"/>
              <a:gd name="connsiteX32" fmla="*/ 151078 w 465006"/>
              <a:gd name="connsiteY32" fmla="*/ 136477 h 313898"/>
              <a:gd name="connsiteX33" fmla="*/ 110135 w 465006"/>
              <a:gd name="connsiteY33" fmla="*/ 122830 h 313898"/>
              <a:gd name="connsiteX34" fmla="*/ 953 w 465006"/>
              <a:gd name="connsiteY34" fmla="*/ 177421 h 313898"/>
              <a:gd name="connsiteX35" fmla="*/ 69192 w 465006"/>
              <a:gd name="connsiteY35" fmla="*/ 232012 h 313898"/>
              <a:gd name="connsiteX36" fmla="*/ 123783 w 465006"/>
              <a:gd name="connsiteY36" fmla="*/ 245659 h 313898"/>
              <a:gd name="connsiteX37" fmla="*/ 205669 w 465006"/>
              <a:gd name="connsiteY37" fmla="*/ 272955 h 313898"/>
              <a:gd name="connsiteX38" fmla="*/ 301203 w 465006"/>
              <a:gd name="connsiteY38" fmla="*/ 259307 h 313898"/>
              <a:gd name="connsiteX39" fmla="*/ 287556 w 465006"/>
              <a:gd name="connsiteY39" fmla="*/ 218364 h 313898"/>
              <a:gd name="connsiteX40" fmla="*/ 301203 w 465006"/>
              <a:gd name="connsiteY40" fmla="*/ 122830 h 313898"/>
              <a:gd name="connsiteX41" fmla="*/ 383090 w 465006"/>
              <a:gd name="connsiteY41" fmla="*/ 81886 h 313898"/>
              <a:gd name="connsiteX42" fmla="*/ 451329 w 465006"/>
              <a:gd name="connsiteY42" fmla="*/ 95534 h 313898"/>
              <a:gd name="connsiteX43" fmla="*/ 451329 w 465006"/>
              <a:gd name="connsiteY43" fmla="*/ 218364 h 313898"/>
              <a:gd name="connsiteX44" fmla="*/ 328499 w 465006"/>
              <a:gd name="connsiteY44" fmla="*/ 232012 h 313898"/>
              <a:gd name="connsiteX45" fmla="*/ 355795 w 465006"/>
              <a:gd name="connsiteY45" fmla="*/ 272955 h 313898"/>
              <a:gd name="connsiteX46" fmla="*/ 437681 w 465006"/>
              <a:gd name="connsiteY46" fmla="*/ 313898 h 313898"/>
              <a:gd name="connsiteX47" fmla="*/ 396738 w 465006"/>
              <a:gd name="connsiteY47" fmla="*/ 232012 h 313898"/>
              <a:gd name="connsiteX48" fmla="*/ 328499 w 465006"/>
              <a:gd name="connsiteY48" fmla="*/ 218364 h 3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65006" h="313898">
                <a:moveTo>
                  <a:pt x="41896" y="0"/>
                </a:moveTo>
                <a:cubicBezTo>
                  <a:pt x="64642" y="9098"/>
                  <a:pt x="88223" y="16339"/>
                  <a:pt x="110135" y="27295"/>
                </a:cubicBezTo>
                <a:cubicBezTo>
                  <a:pt x="124806" y="34630"/>
                  <a:pt x="136407" y="47255"/>
                  <a:pt x="151078" y="54591"/>
                </a:cubicBezTo>
                <a:cubicBezTo>
                  <a:pt x="264100" y="111103"/>
                  <a:pt x="115610" y="17300"/>
                  <a:pt x="232965" y="95534"/>
                </a:cubicBezTo>
                <a:cubicBezTo>
                  <a:pt x="242063" y="109182"/>
                  <a:pt x="252925" y="121806"/>
                  <a:pt x="260260" y="136477"/>
                </a:cubicBezTo>
                <a:cubicBezTo>
                  <a:pt x="266694" y="149344"/>
                  <a:pt x="259951" y="173932"/>
                  <a:pt x="273908" y="177421"/>
                </a:cubicBezTo>
                <a:cubicBezTo>
                  <a:pt x="289821" y="181399"/>
                  <a:pt x="301203" y="159224"/>
                  <a:pt x="314851" y="150125"/>
                </a:cubicBezTo>
                <a:cubicBezTo>
                  <a:pt x="323283" y="137478"/>
                  <a:pt x="350130" y="79054"/>
                  <a:pt x="383090" y="95534"/>
                </a:cubicBezTo>
                <a:cubicBezTo>
                  <a:pt x="395957" y="101967"/>
                  <a:pt x="392189" y="122829"/>
                  <a:pt x="396738" y="136477"/>
                </a:cubicBezTo>
                <a:cubicBezTo>
                  <a:pt x="392189" y="150125"/>
                  <a:pt x="394797" y="169059"/>
                  <a:pt x="383090" y="177421"/>
                </a:cubicBezTo>
                <a:cubicBezTo>
                  <a:pt x="359677" y="194144"/>
                  <a:pt x="301203" y="204716"/>
                  <a:pt x="301203" y="204716"/>
                </a:cubicBezTo>
                <a:cubicBezTo>
                  <a:pt x="287555" y="200167"/>
                  <a:pt x="260260" y="205454"/>
                  <a:pt x="260260" y="191068"/>
                </a:cubicBezTo>
                <a:cubicBezTo>
                  <a:pt x="260260" y="156991"/>
                  <a:pt x="320993" y="143528"/>
                  <a:pt x="342147" y="136477"/>
                </a:cubicBezTo>
                <a:cubicBezTo>
                  <a:pt x="319401" y="204716"/>
                  <a:pt x="342147" y="172873"/>
                  <a:pt x="246612" y="204716"/>
                </a:cubicBezTo>
                <a:lnTo>
                  <a:pt x="287556" y="191068"/>
                </a:lnTo>
                <a:lnTo>
                  <a:pt x="328499" y="177421"/>
                </a:lnTo>
                <a:cubicBezTo>
                  <a:pt x="342147" y="168322"/>
                  <a:pt x="353358" y="146908"/>
                  <a:pt x="369442" y="150125"/>
                </a:cubicBezTo>
                <a:cubicBezTo>
                  <a:pt x="385526" y="153342"/>
                  <a:pt x="400716" y="175155"/>
                  <a:pt x="396738" y="191068"/>
                </a:cubicBezTo>
                <a:cubicBezTo>
                  <a:pt x="393249" y="205024"/>
                  <a:pt x="369443" y="200167"/>
                  <a:pt x="355795" y="204716"/>
                </a:cubicBezTo>
                <a:cubicBezTo>
                  <a:pt x="323950" y="200167"/>
                  <a:pt x="291295" y="199532"/>
                  <a:pt x="260260" y="191068"/>
                </a:cubicBezTo>
                <a:cubicBezTo>
                  <a:pt x="240632" y="185715"/>
                  <a:pt x="224369" y="171787"/>
                  <a:pt x="205669" y="163773"/>
                </a:cubicBezTo>
                <a:cubicBezTo>
                  <a:pt x="192446" y="158106"/>
                  <a:pt x="178374" y="154674"/>
                  <a:pt x="164726" y="150125"/>
                </a:cubicBezTo>
                <a:cubicBezTo>
                  <a:pt x="155627" y="163773"/>
                  <a:pt x="140127" y="174889"/>
                  <a:pt x="137430" y="191068"/>
                </a:cubicBezTo>
                <a:cubicBezTo>
                  <a:pt x="135065" y="205259"/>
                  <a:pt x="136859" y="229824"/>
                  <a:pt x="151078" y="232012"/>
                </a:cubicBezTo>
                <a:cubicBezTo>
                  <a:pt x="205221" y="240342"/>
                  <a:pt x="260260" y="222913"/>
                  <a:pt x="314851" y="218364"/>
                </a:cubicBezTo>
                <a:cubicBezTo>
                  <a:pt x="301203" y="209265"/>
                  <a:pt x="288579" y="198403"/>
                  <a:pt x="273908" y="191068"/>
                </a:cubicBezTo>
                <a:cubicBezTo>
                  <a:pt x="160894" y="134561"/>
                  <a:pt x="309368" y="228356"/>
                  <a:pt x="192021" y="150125"/>
                </a:cubicBezTo>
                <a:cubicBezTo>
                  <a:pt x="164726" y="154674"/>
                  <a:pt x="134885" y="151398"/>
                  <a:pt x="110135" y="163773"/>
                </a:cubicBezTo>
                <a:cubicBezTo>
                  <a:pt x="65342" y="186170"/>
                  <a:pt x="82139" y="223262"/>
                  <a:pt x="110135" y="245659"/>
                </a:cubicBezTo>
                <a:cubicBezTo>
                  <a:pt x="121369" y="254646"/>
                  <a:pt x="137430" y="254758"/>
                  <a:pt x="151078" y="259307"/>
                </a:cubicBezTo>
                <a:cubicBezTo>
                  <a:pt x="192021" y="254758"/>
                  <a:pt x="235659" y="260959"/>
                  <a:pt x="273908" y="245659"/>
                </a:cubicBezTo>
                <a:cubicBezTo>
                  <a:pt x="287265" y="240316"/>
                  <a:pt x="295918" y="216422"/>
                  <a:pt x="287556" y="204716"/>
                </a:cubicBezTo>
                <a:cubicBezTo>
                  <a:pt x="249382" y="151272"/>
                  <a:pt x="203578" y="151477"/>
                  <a:pt x="151078" y="136477"/>
                </a:cubicBezTo>
                <a:cubicBezTo>
                  <a:pt x="137246" y="132525"/>
                  <a:pt x="123783" y="127379"/>
                  <a:pt x="110135" y="122830"/>
                </a:cubicBezTo>
                <a:cubicBezTo>
                  <a:pt x="78393" y="127364"/>
                  <a:pt x="-10127" y="110944"/>
                  <a:pt x="953" y="177421"/>
                </a:cubicBezTo>
                <a:cubicBezTo>
                  <a:pt x="7912" y="219176"/>
                  <a:pt x="37523" y="222964"/>
                  <a:pt x="69192" y="232012"/>
                </a:cubicBezTo>
                <a:cubicBezTo>
                  <a:pt x="87227" y="237165"/>
                  <a:pt x="105817" y="240269"/>
                  <a:pt x="123783" y="245659"/>
                </a:cubicBezTo>
                <a:cubicBezTo>
                  <a:pt x="151341" y="253927"/>
                  <a:pt x="205669" y="272955"/>
                  <a:pt x="205669" y="272955"/>
                </a:cubicBezTo>
                <a:cubicBezTo>
                  <a:pt x="237514" y="268406"/>
                  <a:pt x="274438" y="277151"/>
                  <a:pt x="301203" y="259307"/>
                </a:cubicBezTo>
                <a:cubicBezTo>
                  <a:pt x="313173" y="251327"/>
                  <a:pt x="287556" y="232750"/>
                  <a:pt x="287556" y="218364"/>
                </a:cubicBezTo>
                <a:cubicBezTo>
                  <a:pt x="287556" y="186196"/>
                  <a:pt x="288138" y="152225"/>
                  <a:pt x="301203" y="122830"/>
                </a:cubicBezTo>
                <a:cubicBezTo>
                  <a:pt x="310405" y="102125"/>
                  <a:pt x="364923" y="87942"/>
                  <a:pt x="383090" y="81886"/>
                </a:cubicBezTo>
                <a:cubicBezTo>
                  <a:pt x="405836" y="86435"/>
                  <a:pt x="432028" y="82667"/>
                  <a:pt x="451329" y="95534"/>
                </a:cubicBezTo>
                <a:cubicBezTo>
                  <a:pt x="479686" y="114438"/>
                  <a:pt x="455882" y="215177"/>
                  <a:pt x="451329" y="218364"/>
                </a:cubicBezTo>
                <a:cubicBezTo>
                  <a:pt x="417581" y="241988"/>
                  <a:pt x="369442" y="227463"/>
                  <a:pt x="328499" y="232012"/>
                </a:cubicBezTo>
                <a:cubicBezTo>
                  <a:pt x="337598" y="245660"/>
                  <a:pt x="344197" y="261357"/>
                  <a:pt x="355795" y="272955"/>
                </a:cubicBezTo>
                <a:cubicBezTo>
                  <a:pt x="382251" y="299411"/>
                  <a:pt x="404382" y="302798"/>
                  <a:pt x="437681" y="313898"/>
                </a:cubicBezTo>
                <a:cubicBezTo>
                  <a:pt x="428690" y="286927"/>
                  <a:pt x="420788" y="251253"/>
                  <a:pt x="396738" y="232012"/>
                </a:cubicBezTo>
                <a:cubicBezTo>
                  <a:pt x="376082" y="215487"/>
                  <a:pt x="351891" y="218364"/>
                  <a:pt x="328499" y="218364"/>
                </a:cubicBezTo>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8" name="Ovál 27"/>
          <p:cNvSpPr/>
          <p:nvPr/>
        </p:nvSpPr>
        <p:spPr>
          <a:xfrm rot="20167880">
            <a:off x="4084347" y="4220265"/>
            <a:ext cx="914400" cy="127444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Volný tvar 3"/>
          <p:cNvSpPr/>
          <p:nvPr/>
        </p:nvSpPr>
        <p:spPr>
          <a:xfrm>
            <a:off x="4844955" y="5418161"/>
            <a:ext cx="245660" cy="982639"/>
          </a:xfrm>
          <a:custGeom>
            <a:avLst/>
            <a:gdLst>
              <a:gd name="connsiteX0" fmla="*/ 0 w 245660"/>
              <a:gd name="connsiteY0" fmla="*/ 0 h 982639"/>
              <a:gd name="connsiteX1" fmla="*/ 27296 w 245660"/>
              <a:gd name="connsiteY1" fmla="*/ 191069 h 982639"/>
              <a:gd name="connsiteX2" fmla="*/ 68239 w 245660"/>
              <a:gd name="connsiteY2" fmla="*/ 491320 h 982639"/>
              <a:gd name="connsiteX3" fmla="*/ 109182 w 245660"/>
              <a:gd name="connsiteY3" fmla="*/ 641445 h 982639"/>
              <a:gd name="connsiteX4" fmla="*/ 122830 w 245660"/>
              <a:gd name="connsiteY4" fmla="*/ 682388 h 982639"/>
              <a:gd name="connsiteX5" fmla="*/ 150126 w 245660"/>
              <a:gd name="connsiteY5" fmla="*/ 723332 h 982639"/>
              <a:gd name="connsiteX6" fmla="*/ 204717 w 245660"/>
              <a:gd name="connsiteY6" fmla="*/ 846161 h 982639"/>
              <a:gd name="connsiteX7" fmla="*/ 232012 w 245660"/>
              <a:gd name="connsiteY7" fmla="*/ 928048 h 982639"/>
              <a:gd name="connsiteX8" fmla="*/ 245660 w 245660"/>
              <a:gd name="connsiteY8" fmla="*/ 982639 h 98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660" h="982639">
                <a:moveTo>
                  <a:pt x="0" y="0"/>
                </a:moveTo>
                <a:cubicBezTo>
                  <a:pt x="10227" y="61364"/>
                  <a:pt x="22741" y="129582"/>
                  <a:pt x="27296" y="191069"/>
                </a:cubicBezTo>
                <a:cubicBezTo>
                  <a:pt x="48457" y="476732"/>
                  <a:pt x="-8327" y="376466"/>
                  <a:pt x="68239" y="491320"/>
                </a:cubicBezTo>
                <a:cubicBezTo>
                  <a:pt x="87529" y="587768"/>
                  <a:pt x="74553" y="537556"/>
                  <a:pt x="109182" y="641445"/>
                </a:cubicBezTo>
                <a:cubicBezTo>
                  <a:pt x="113731" y="655093"/>
                  <a:pt x="114850" y="670418"/>
                  <a:pt x="122830" y="682388"/>
                </a:cubicBezTo>
                <a:lnTo>
                  <a:pt x="150126" y="723332"/>
                </a:lnTo>
                <a:cubicBezTo>
                  <a:pt x="182608" y="820779"/>
                  <a:pt x="161461" y="781279"/>
                  <a:pt x="204717" y="846161"/>
                </a:cubicBezTo>
                <a:cubicBezTo>
                  <a:pt x="213815" y="873457"/>
                  <a:pt x="225034" y="900135"/>
                  <a:pt x="232012" y="928048"/>
                </a:cubicBezTo>
                <a:lnTo>
                  <a:pt x="245660" y="98263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653760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51520" y="2675467"/>
            <a:ext cx="8568951" cy="3450696"/>
          </a:xfrm>
        </p:spPr>
        <p:txBody>
          <a:bodyPr>
            <a:normAutofit/>
          </a:bodyPr>
          <a:lstStyle/>
          <a:p>
            <a:pPr marL="0" indent="0">
              <a:buNone/>
            </a:pPr>
            <a:endParaRPr lang="sk-SK" sz="1600" dirty="0">
              <a:latin typeface="Times New Roman" panose="02020603050405020304" pitchFamily="18" charset="0"/>
              <a:cs typeface="Times New Roman" panose="02020603050405020304" pitchFamily="18" charset="0"/>
            </a:endParaRPr>
          </a:p>
          <a:p>
            <a:pPr marL="0" indent="0">
              <a:lnSpc>
                <a:spcPct val="150000"/>
              </a:lnSpc>
              <a:buNone/>
            </a:pPr>
            <a:r>
              <a:rPr lang="sk-SK" sz="1600" b="1" dirty="0">
                <a:latin typeface="Times New Roman" panose="02020603050405020304" pitchFamily="18" charset="0"/>
                <a:cs typeface="Times New Roman" panose="02020603050405020304" pitchFamily="18" charset="0"/>
              </a:rPr>
              <a:t>Štatutárny zástupca			</a:t>
            </a:r>
            <a:r>
              <a:rPr lang="sk-SK" sz="1600" b="1" dirty="0" smtClean="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PaedDr</a:t>
            </a:r>
            <a:r>
              <a:rPr lang="sk-SK" sz="1600" dirty="0">
                <a:latin typeface="Times New Roman" panose="02020603050405020304" pitchFamily="18" charset="0"/>
                <a:cs typeface="Times New Roman" panose="02020603050405020304" pitchFamily="18" charset="0"/>
              </a:rPr>
              <a:t>. Renáta Balážová</a:t>
            </a:r>
          </a:p>
          <a:p>
            <a:pPr marL="0" indent="0">
              <a:lnSpc>
                <a:spcPct val="150000"/>
              </a:lnSpc>
              <a:buNone/>
            </a:pPr>
            <a:r>
              <a:rPr lang="sk-SK" sz="1600" b="1" dirty="0">
                <a:latin typeface="Times New Roman" panose="02020603050405020304" pitchFamily="18" charset="0"/>
                <a:cs typeface="Times New Roman" panose="02020603050405020304" pitchFamily="18" charset="0"/>
              </a:rPr>
              <a:t>Vedúca </a:t>
            </a:r>
            <a:r>
              <a:rPr lang="sk-SK" sz="1600" b="1" dirty="0" smtClean="0">
                <a:latin typeface="Times New Roman" panose="02020603050405020304" pitchFamily="18" charset="0"/>
                <a:cs typeface="Times New Roman" panose="02020603050405020304" pitchFamily="18" charset="0"/>
              </a:rPr>
              <a:t>ekonomicko-prevádzkového </a:t>
            </a:r>
            <a:r>
              <a:rPr lang="sk-SK" sz="1600" b="1" dirty="0">
                <a:latin typeface="Times New Roman" panose="02020603050405020304" pitchFamily="18" charset="0"/>
                <a:cs typeface="Times New Roman" panose="02020603050405020304" pitchFamily="18" charset="0"/>
              </a:rPr>
              <a:t>úseku: </a:t>
            </a:r>
            <a:r>
              <a:rPr lang="sk-SK" sz="1600" b="1" dirty="0" smtClean="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Andrea </a:t>
            </a:r>
            <a:r>
              <a:rPr lang="sk-SK" sz="1600" dirty="0" err="1">
                <a:latin typeface="Times New Roman" panose="02020603050405020304" pitchFamily="18" charset="0"/>
                <a:cs typeface="Times New Roman" panose="02020603050405020304" pitchFamily="18" charset="0"/>
              </a:rPr>
              <a:t>Šalkovičová</a:t>
            </a:r>
            <a:endParaRPr lang="sk-SK" sz="1600" dirty="0">
              <a:latin typeface="Times New Roman" panose="02020603050405020304" pitchFamily="18" charset="0"/>
              <a:cs typeface="Times New Roman" panose="02020603050405020304" pitchFamily="18" charset="0"/>
            </a:endParaRPr>
          </a:p>
          <a:p>
            <a:pPr marL="0" indent="0">
              <a:lnSpc>
                <a:spcPct val="150000"/>
              </a:lnSpc>
              <a:buNone/>
            </a:pPr>
            <a:r>
              <a:rPr lang="sk-SK" sz="1600" b="1" dirty="0" smtClean="0">
                <a:latin typeface="Times New Roman" panose="02020603050405020304" pitchFamily="18" charset="0"/>
                <a:cs typeface="Times New Roman" panose="02020603050405020304" pitchFamily="18" charset="0"/>
              </a:rPr>
              <a:t>Vedúci </a:t>
            </a:r>
            <a:r>
              <a:rPr lang="sk-SK" sz="1600" b="1" dirty="0">
                <a:latin typeface="Times New Roman" panose="02020603050405020304" pitchFamily="18" charset="0"/>
                <a:cs typeface="Times New Roman" panose="02020603050405020304" pitchFamily="18" charset="0"/>
              </a:rPr>
              <a:t>terapeutického úseku: 	</a:t>
            </a:r>
            <a:r>
              <a:rPr lang="sk-SK" sz="1600" b="1" dirty="0" smtClean="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PhDr</a:t>
            </a:r>
            <a:r>
              <a:rPr lang="sk-SK" sz="1600" dirty="0">
                <a:latin typeface="Times New Roman" panose="02020603050405020304" pitchFamily="18" charset="0"/>
                <a:cs typeface="Times New Roman" panose="02020603050405020304" pitchFamily="18" charset="0"/>
              </a:rPr>
              <a:t>. Bystrík </a:t>
            </a:r>
            <a:r>
              <a:rPr lang="sk-SK" sz="1600" dirty="0" err="1">
                <a:latin typeface="Times New Roman" panose="02020603050405020304" pitchFamily="18" charset="0"/>
                <a:cs typeface="Times New Roman" panose="02020603050405020304" pitchFamily="18" charset="0"/>
              </a:rPr>
              <a:t>Tomly</a:t>
            </a:r>
            <a:endParaRPr lang="sk-SK" sz="1600" dirty="0">
              <a:latin typeface="Times New Roman" panose="02020603050405020304" pitchFamily="18" charset="0"/>
              <a:cs typeface="Times New Roman" panose="02020603050405020304" pitchFamily="18" charset="0"/>
            </a:endParaRPr>
          </a:p>
          <a:p>
            <a:pPr marL="0" indent="0">
              <a:lnSpc>
                <a:spcPct val="150000"/>
              </a:lnSpc>
              <a:buNone/>
            </a:pPr>
            <a:r>
              <a:rPr lang="sk-SK" sz="1600" b="1" dirty="0">
                <a:latin typeface="Times New Roman" panose="02020603050405020304" pitchFamily="18" charset="0"/>
                <a:cs typeface="Times New Roman" panose="02020603050405020304" pitchFamily="18" charset="0"/>
              </a:rPr>
              <a:t>Vedúca zdravotného úseku: 		</a:t>
            </a:r>
            <a:r>
              <a:rPr lang="sk-SK" sz="1600" b="1" dirty="0" smtClean="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Mgr</a:t>
            </a:r>
            <a:r>
              <a:rPr lang="sk-SK" sz="1600" dirty="0">
                <a:latin typeface="Times New Roman" panose="02020603050405020304" pitchFamily="18" charset="0"/>
                <a:cs typeface="Times New Roman" panose="02020603050405020304" pitchFamily="18" charset="0"/>
              </a:rPr>
              <a:t>. Eva Popovičová</a:t>
            </a:r>
          </a:p>
          <a:p>
            <a:pPr marL="0" indent="0">
              <a:lnSpc>
                <a:spcPct val="150000"/>
              </a:lnSpc>
              <a:buNone/>
            </a:pPr>
            <a:r>
              <a:rPr lang="sk-SK" sz="1600" b="1" dirty="0">
                <a:latin typeface="Times New Roman" panose="02020603050405020304" pitchFamily="18" charset="0"/>
                <a:cs typeface="Times New Roman" panose="02020603050405020304" pitchFamily="18" charset="0"/>
              </a:rPr>
              <a:t>Vedúca stravovacej prevádzky: 	</a:t>
            </a:r>
            <a:r>
              <a:rPr lang="sk-SK" sz="1600" b="1" dirty="0" smtClean="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Monika </a:t>
            </a:r>
            <a:r>
              <a:rPr lang="sk-SK" sz="1600" dirty="0">
                <a:latin typeface="Times New Roman" panose="02020603050405020304" pitchFamily="18" charset="0"/>
                <a:cs typeface="Times New Roman" panose="02020603050405020304" pitchFamily="18" charset="0"/>
              </a:rPr>
              <a:t>Matúšová</a:t>
            </a:r>
          </a:p>
          <a:p>
            <a:pPr marL="0" indent="0">
              <a:lnSpc>
                <a:spcPct val="150000"/>
              </a:lnSpc>
              <a:buNone/>
            </a:pPr>
            <a:r>
              <a:rPr lang="sk-SK" sz="1600" b="1" dirty="0">
                <a:latin typeface="Times New Roman" panose="02020603050405020304" pitchFamily="18" charset="0"/>
                <a:cs typeface="Times New Roman" panose="02020603050405020304" pitchFamily="18" charset="0"/>
              </a:rPr>
              <a:t>Koordinátor pracoviska Senec:</a:t>
            </a:r>
            <a:r>
              <a:rPr lang="sk-SK" sz="1600" dirty="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	Mgr</a:t>
            </a:r>
            <a:r>
              <a:rPr lang="sk-SK" sz="1600" dirty="0">
                <a:latin typeface="Times New Roman" panose="02020603050405020304" pitchFamily="18" charset="0"/>
                <a:cs typeface="Times New Roman" panose="02020603050405020304" pitchFamily="18" charset="0"/>
              </a:rPr>
              <a:t>. Alžbeta </a:t>
            </a:r>
            <a:r>
              <a:rPr lang="sk-SK" sz="1600" dirty="0" err="1">
                <a:latin typeface="Times New Roman" panose="02020603050405020304" pitchFamily="18" charset="0"/>
                <a:cs typeface="Times New Roman" panose="02020603050405020304" pitchFamily="18" charset="0"/>
              </a:rPr>
              <a:t>Fülöpová</a:t>
            </a:r>
            <a:endParaRPr lang="sk-SK" sz="1600"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a:xfrm>
            <a:off x="457200" y="338328"/>
            <a:ext cx="8229600" cy="714408"/>
          </a:xfrm>
        </p:spPr>
        <p:txBody>
          <a:bodyPr>
            <a:normAutofit fontScale="90000"/>
          </a:bodyPr>
          <a:lstStyle/>
          <a:p>
            <a:r>
              <a:rPr lang="sk-SK" sz="2800" b="1" dirty="0" smtClean="0">
                <a:latin typeface="Times New Roman" panose="02020603050405020304" pitchFamily="18" charset="0"/>
                <a:cs typeface="Times New Roman" panose="02020603050405020304" pitchFamily="18" charset="0"/>
              </a:rPr>
              <a:t/>
            </a:r>
            <a:br>
              <a:rPr lang="sk-SK" sz="2800" b="1" dirty="0" smtClean="0">
                <a:latin typeface="Times New Roman" panose="02020603050405020304" pitchFamily="18" charset="0"/>
                <a:cs typeface="Times New Roman" panose="02020603050405020304" pitchFamily="18" charset="0"/>
              </a:rPr>
            </a:br>
            <a:r>
              <a:rPr lang="sk-SK" sz="2700" b="1" dirty="0" smtClean="0">
                <a:latin typeface="Times New Roman" panose="02020603050405020304" pitchFamily="18" charset="0"/>
                <a:cs typeface="Times New Roman" panose="02020603050405020304" pitchFamily="18" charset="0"/>
              </a:rPr>
              <a:t>Vedúci zamestnanci</a:t>
            </a:r>
            <a:r>
              <a:rPr lang="sk-SK" sz="2700" b="1" dirty="0">
                <a:latin typeface="Times New Roman" panose="02020603050405020304" pitchFamily="18" charset="0"/>
                <a:cs typeface="Times New Roman" panose="02020603050405020304" pitchFamily="18" charset="0"/>
              </a:rPr>
              <a:t/>
            </a:r>
            <a:br>
              <a:rPr lang="sk-SK" sz="2700" b="1" dirty="0">
                <a:latin typeface="Times New Roman" panose="02020603050405020304" pitchFamily="18" charset="0"/>
                <a:cs typeface="Times New Roman" panose="02020603050405020304" pitchFamily="18" charset="0"/>
              </a:rPr>
            </a:br>
            <a:endParaRPr lang="sk-SK" sz="2700" dirty="0"/>
          </a:p>
        </p:txBody>
      </p:sp>
    </p:spTree>
    <p:extLst>
      <p:ext uri="{BB962C8B-B14F-4D97-AF65-F5344CB8AC3E}">
        <p14:creationId xmlns:p14="http://schemas.microsoft.com/office/powerpoint/2010/main" val="19936396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403648" y="1700808"/>
            <a:ext cx="6004685" cy="537509"/>
          </a:xfrm>
        </p:spPr>
        <p:txBody>
          <a:bodyPr/>
          <a:lstStyle/>
          <a:p>
            <a:r>
              <a:rPr lang="sk-SK" sz="1600" b="1" dirty="0" smtClean="0">
                <a:latin typeface="Times New Roman" panose="02020603050405020304" pitchFamily="18" charset="0"/>
                <a:cs typeface="Times New Roman" panose="02020603050405020304" pitchFamily="18" charset="0"/>
              </a:rPr>
              <a:t>12.02.2015 </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Valentínska</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párty</a:t>
            </a:r>
            <a:r>
              <a:rPr lang="sk-SK" sz="1600" dirty="0">
                <a:latin typeface="Times New Roman" panose="02020603050405020304" pitchFamily="18" charset="0"/>
                <a:cs typeface="Times New Roman" panose="02020603050405020304" pitchFamily="18" charset="0"/>
              </a:rPr>
              <a:t> s </a:t>
            </a:r>
            <a:r>
              <a:rPr lang="sk-SK" sz="1600" dirty="0" smtClean="0">
                <a:latin typeface="Times New Roman" panose="02020603050405020304" pitchFamily="18" charset="0"/>
                <a:cs typeface="Times New Roman" panose="02020603050405020304" pitchFamily="18" charset="0"/>
              </a:rPr>
              <a:t>INEXOM</a:t>
            </a:r>
            <a:endParaRPr lang="sk-SK"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a:t>
            </a:r>
            <a:r>
              <a:rPr lang="sk-SK" sz="2400" dirty="0" smtClean="0">
                <a:latin typeface="Times New Roman" panose="02020603050405020304" pitchFamily="18" charset="0"/>
                <a:cs typeface="Times New Roman" panose="02020603050405020304" pitchFamily="18" charset="0"/>
              </a:rPr>
              <a:t>tradície</a:t>
            </a:r>
            <a:endParaRPr lang="sk-SK" sz="2400" dirty="0"/>
          </a:p>
        </p:txBody>
      </p:sp>
      <p:pic>
        <p:nvPicPr>
          <p:cNvPr id="18434" name="Obrázek 40" descr="C:\Users\DSS Integra\Desktop\Dokumenty_16_06_2014\Akcie_plány_realizácií\2015\Valentínska_párty_s_Inexom_12_02_2015\Valentín_Inex_12_02_2015\Foto_web\IMG_03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39" y="1932687"/>
            <a:ext cx="3731385" cy="257643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Obrázek 39" descr="C:\Users\DSS Integra\Desktop\Dokumenty_16_06_2014\Akcie_plány_realizácií\2015\Valentínska_párty_s_Inexom_12_02_2015\Valentín_Inex_12_02_2015\Foto_web\DSC_01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196752"/>
            <a:ext cx="223224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4504892" y="2636912"/>
            <a:ext cx="4392488" cy="2062103"/>
          </a:xfrm>
          <a:prstGeom prst="rect">
            <a:avLst/>
          </a:prstGeom>
          <a:noFill/>
        </p:spPr>
        <p:txBody>
          <a:bodyPr wrap="square" rtlCol="0">
            <a:spAutoFit/>
          </a:bodyPr>
          <a:lstStyle/>
          <a:p>
            <a:r>
              <a:rPr lang="sk-SK" sz="1600" dirty="0">
                <a:latin typeface="Times New Roman" panose="02020603050405020304" pitchFamily="18" charset="0"/>
                <a:cs typeface="Times New Roman" panose="02020603050405020304" pitchFamily="18" charset="0"/>
              </a:rPr>
              <a:t>Dňa 17.2.2015 sme navštívili DSS a Zariadenie podporovaného bývania v Senci. Boli sme pozvaní na ukončenie fašiangového obdobia – na tradičné pochovávanie basy. A aby sme si pripomenuli aj nedávny sviatok svätého Valentína, prečítali sme si príbeh o láske, zaspievali si niekoľko zaľúbených piesní a vyfarbili pozdravy v tvare srdca. Venovali sme ich tým, ktorých máme radi.</a:t>
            </a:r>
          </a:p>
        </p:txBody>
      </p:sp>
      <p:pic>
        <p:nvPicPr>
          <p:cNvPr id="18436" name="Obrázek 44" descr="C:\Users\DSS Integra\Desktop\Dokumenty_16_06_2014\Akcie_plány_realizácií\2015\Pochovávanie_basy_Senec_17_02_2015\Foto\IMG_05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960" y="3822037"/>
            <a:ext cx="3458308" cy="2593731"/>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Obrázek 43" descr="C:\Users\DSS Integra\Desktop\Dokumenty_16_06_2014\Akcie_plány_realizácií\2015\Pochovávanie_basy_Senec_17_02_2015\Foto\IMG_048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4892" y="4575800"/>
            <a:ext cx="3411285" cy="236990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rdce 15"/>
          <p:cNvSpPr/>
          <p:nvPr/>
        </p:nvSpPr>
        <p:spPr>
          <a:xfrm rot="4213137">
            <a:off x="4411126" y="6083766"/>
            <a:ext cx="465764" cy="473606"/>
          </a:xfrm>
          <a:prstGeom prst="heart">
            <a:avLst/>
          </a:prstGeom>
          <a:solidFill>
            <a:srgbClr val="FF0000"/>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Srdce 16"/>
          <p:cNvSpPr/>
          <p:nvPr/>
        </p:nvSpPr>
        <p:spPr>
          <a:xfrm>
            <a:off x="3779911" y="2444527"/>
            <a:ext cx="598621" cy="664360"/>
          </a:xfrm>
          <a:prstGeom prst="heart">
            <a:avLst/>
          </a:prstGeom>
          <a:solidFill>
            <a:srgbClr val="FF0000"/>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Srdce 17"/>
          <p:cNvSpPr/>
          <p:nvPr/>
        </p:nvSpPr>
        <p:spPr>
          <a:xfrm rot="19065799">
            <a:off x="858382" y="4972909"/>
            <a:ext cx="466270" cy="518327"/>
          </a:xfrm>
          <a:prstGeom prst="heart">
            <a:avLst/>
          </a:prstGeom>
          <a:solidFill>
            <a:srgbClr val="FF0000"/>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Srdce 18"/>
          <p:cNvSpPr/>
          <p:nvPr/>
        </p:nvSpPr>
        <p:spPr>
          <a:xfrm rot="19090062">
            <a:off x="7838774" y="4507998"/>
            <a:ext cx="732079" cy="794334"/>
          </a:xfrm>
          <a:prstGeom prst="heart">
            <a:avLst/>
          </a:prstGeom>
          <a:solidFill>
            <a:srgbClr val="FF0000"/>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0" name="Srdce 19"/>
          <p:cNvSpPr/>
          <p:nvPr/>
        </p:nvSpPr>
        <p:spPr>
          <a:xfrm rot="2867267">
            <a:off x="7758608" y="795338"/>
            <a:ext cx="942220" cy="943150"/>
          </a:xfrm>
          <a:prstGeom prst="heart">
            <a:avLst/>
          </a:prstGeom>
          <a:solidFill>
            <a:srgbClr val="FF0000"/>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Srdce 20"/>
          <p:cNvSpPr/>
          <p:nvPr/>
        </p:nvSpPr>
        <p:spPr>
          <a:xfrm rot="18198985">
            <a:off x="768128" y="692613"/>
            <a:ext cx="872008" cy="658497"/>
          </a:xfrm>
          <a:prstGeom prst="heart">
            <a:avLst/>
          </a:prstGeom>
          <a:solidFill>
            <a:srgbClr val="FF0000"/>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4029389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dirty="0" smtClean="0">
                <a:latin typeface="Times New Roman" panose="02020603050405020304" pitchFamily="18" charset="0"/>
                <a:cs typeface="Times New Roman" panose="02020603050405020304" pitchFamily="18" charset="0"/>
              </a:rPr>
              <a:t>Činnosti </a:t>
            </a:r>
            <a:r>
              <a:rPr lang="sk-SK" sz="2400" dirty="0">
                <a:latin typeface="Times New Roman" panose="02020603050405020304" pitchFamily="18" charset="0"/>
                <a:cs typeface="Times New Roman" panose="02020603050405020304" pitchFamily="18" charset="0"/>
              </a:rPr>
              <a:t>a aktivity </a:t>
            </a:r>
            <a:r>
              <a:rPr lang="sk-SK" sz="2400" dirty="0" smtClean="0">
                <a:latin typeface="Times New Roman" panose="02020603050405020304" pitchFamily="18" charset="0"/>
                <a:cs typeface="Times New Roman" panose="02020603050405020304" pitchFamily="18" charset="0"/>
              </a:rPr>
              <a:t>zariadenia</a:t>
            </a:r>
            <a:endParaRPr lang="sk-SK" sz="2400" dirty="0"/>
          </a:p>
        </p:txBody>
      </p:sp>
      <p:pic>
        <p:nvPicPr>
          <p:cNvPr id="11268" name="Picture 4" descr="C:\Users\DSS Integra\Desktop\Dokumenty_16_06_2014\Foto_záloha_foťák_21_08_2015_a_14_03_2016\Záloha_k_21_08_2015\105___07\IMG_20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4220" y="3481990"/>
            <a:ext cx="3304280" cy="247809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1891" y="1006240"/>
            <a:ext cx="3786328" cy="2839746"/>
          </a:xfrm>
          <a:prstGeom prst="rect">
            <a:avLst/>
          </a:prstGeom>
          <a:effectLst>
            <a:softEdge rad="317500"/>
          </a:effectLst>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39" y="1363899"/>
            <a:ext cx="3177136" cy="4236181"/>
          </a:xfrm>
          <a:prstGeom prst="rect">
            <a:avLst/>
          </a:prstGeom>
          <a:effectLst>
            <a:softEdge rad="317500"/>
          </a:effectLst>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503" y="1916832"/>
            <a:ext cx="2956966" cy="2217724"/>
          </a:xfrm>
          <a:prstGeom prst="rect">
            <a:avLst/>
          </a:prstGeom>
          <a:effectLst>
            <a:softEdge rad="317500"/>
          </a:effectLst>
        </p:spPr>
      </p:pic>
      <p:pic>
        <p:nvPicPr>
          <p:cNvPr id="10" name="Obráze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9177" y="3928988"/>
            <a:ext cx="3664991" cy="2748743"/>
          </a:xfrm>
          <a:prstGeom prst="rect">
            <a:avLst/>
          </a:prstGeom>
          <a:effectLst>
            <a:softEdge rad="317500"/>
          </a:effectLst>
        </p:spPr>
      </p:pic>
    </p:spTree>
    <p:extLst>
      <p:ext uri="{BB962C8B-B14F-4D97-AF65-F5344CB8AC3E}">
        <p14:creationId xmlns:p14="http://schemas.microsoft.com/office/powerpoint/2010/main" val="3691535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57250" y="3140968"/>
            <a:ext cx="7408333" cy="1368152"/>
          </a:xfrm>
        </p:spPr>
        <p:txBody>
          <a:bodyPr/>
          <a:lstStyle/>
          <a:p>
            <a:pPr marL="0" indent="0">
              <a:buNone/>
            </a:pPr>
            <a:r>
              <a:rPr lang="sk-SK" sz="1600" b="1" dirty="0">
                <a:latin typeface="Times New Roman" panose="02020603050405020304" pitchFamily="18" charset="0"/>
                <a:cs typeface="Times New Roman" panose="02020603050405020304" pitchFamily="18" charset="0"/>
              </a:rPr>
              <a:t>24. september 2015 </a:t>
            </a:r>
            <a:r>
              <a:rPr lang="sk-SK" sz="1600" dirty="0">
                <a:latin typeface="Times New Roman" panose="02020603050405020304" pitchFamily="18" charset="0"/>
                <a:cs typeface="Times New Roman" panose="02020603050405020304" pitchFamily="18" charset="0"/>
              </a:rPr>
              <a:t>sme pozvali k nám do DSS </a:t>
            </a:r>
            <a:r>
              <a:rPr lang="sk-SK" sz="1600" dirty="0" err="1">
                <a:latin typeface="Times New Roman" panose="02020603050405020304" pitchFamily="18" charset="0"/>
                <a:cs typeface="Times New Roman" panose="02020603050405020304" pitchFamily="18" charset="0"/>
              </a:rPr>
              <a:t>Integra</a:t>
            </a:r>
            <a:r>
              <a:rPr lang="sk-SK" sz="1600" dirty="0">
                <a:latin typeface="Times New Roman" panose="02020603050405020304" pitchFamily="18" charset="0"/>
                <a:cs typeface="Times New Roman" panose="02020603050405020304" pitchFamily="18" charset="0"/>
              </a:rPr>
              <a:t> kamarátov z iných zariadení za účelom </a:t>
            </a:r>
            <a:r>
              <a:rPr lang="sk-SK" sz="1600" dirty="0" err="1">
                <a:latin typeface="Times New Roman" panose="02020603050405020304" pitchFamily="18" charset="0"/>
                <a:cs typeface="Times New Roman" panose="02020603050405020304" pitchFamily="18" charset="0"/>
              </a:rPr>
              <a:t>workshopu</a:t>
            </a:r>
            <a:r>
              <a:rPr lang="sk-SK" sz="1600" dirty="0">
                <a:latin typeface="Times New Roman" panose="02020603050405020304" pitchFamily="18" charset="0"/>
                <a:cs typeface="Times New Roman" panose="02020603050405020304" pitchFamily="18" charset="0"/>
              </a:rPr>
              <a:t> „výroba šperkov z cestovín“. Pozvanie prijali a zaujímavej akcie sa zúčastnili priatelia z domovov sociálnych služieb </a:t>
            </a:r>
            <a:r>
              <a:rPr lang="sk-SK" sz="1600" dirty="0" err="1">
                <a:latin typeface="Times New Roman" panose="02020603050405020304" pitchFamily="18" charset="0"/>
                <a:cs typeface="Times New Roman" panose="02020603050405020304" pitchFamily="18" charset="0"/>
              </a:rPr>
              <a:t>Kampino</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Rozsutec</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Javorinská</a:t>
            </a:r>
            <a:r>
              <a:rPr lang="sk-SK" sz="1600" dirty="0">
                <a:latin typeface="Times New Roman" panose="02020603050405020304" pitchFamily="18" charset="0"/>
                <a:cs typeface="Times New Roman" panose="02020603050405020304" pitchFamily="18" charset="0"/>
              </a:rPr>
              <a:t>, Plavecké Podhradie, </a:t>
            </a:r>
            <a:r>
              <a:rPr lang="sk-SK" sz="1600" dirty="0" err="1">
                <a:latin typeface="Times New Roman" panose="02020603050405020304" pitchFamily="18" charset="0"/>
                <a:cs typeface="Times New Roman" panose="02020603050405020304" pitchFamily="18" charset="0"/>
              </a:rPr>
              <a:t>Hestia</a:t>
            </a:r>
            <a:r>
              <a:rPr lang="sk-SK" sz="1600" dirty="0">
                <a:latin typeface="Times New Roman" panose="02020603050405020304" pitchFamily="18" charset="0"/>
                <a:cs typeface="Times New Roman" panose="02020603050405020304" pitchFamily="18" charset="0"/>
              </a:rPr>
              <a:t> a naši Senčania. Naučili sme sa zaujímavú techniku farbenia cestovín, ich navliekanie, skladanie a výrobu náhrdelníkov a náramkov.</a:t>
            </a:r>
          </a:p>
          <a:p>
            <a:endParaRPr lang="sk-SK" dirty="0"/>
          </a:p>
        </p:txBody>
      </p:sp>
      <p:sp>
        <p:nvSpPr>
          <p:cNvPr id="3" name="Nadpis 2"/>
          <p:cNvSpPr>
            <a:spLocks noGrp="1"/>
          </p:cNvSpPr>
          <p:nvPr>
            <p:ph type="title"/>
          </p:nvPr>
        </p:nvSpPr>
        <p:spPr>
          <a:xfrm>
            <a:off x="457200" y="338328"/>
            <a:ext cx="8229600" cy="978416"/>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a:t>
            </a:r>
            <a:r>
              <a:rPr lang="sk-SK" sz="2400" dirty="0" err="1" smtClean="0">
                <a:latin typeface="Times New Roman" panose="02020603050405020304" pitchFamily="18" charset="0"/>
                <a:cs typeface="Times New Roman" panose="02020603050405020304" pitchFamily="18" charset="0"/>
              </a:rPr>
              <a:t>workshop</a:t>
            </a:r>
            <a:endParaRPr lang="sk-SK" sz="2400" dirty="0"/>
          </a:p>
        </p:txBody>
      </p:sp>
      <p:pic>
        <p:nvPicPr>
          <p:cNvPr id="28675" name="Obrázek 98" descr="C:\Users\DSS Integra\Desktop\Dokumenty_16_06_2014\Akcie_plány_realizácií\2015\Šperky_z_cestovín_workshop_24_09_2015\foto + článok\IMG_28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7921">
            <a:off x="4572000" y="3964714"/>
            <a:ext cx="4572001" cy="2938558"/>
          </a:xfrm>
          <a:prstGeom prst="rect">
            <a:avLst/>
          </a:prstGeom>
          <a:noFill/>
          <a:ln>
            <a:noFill/>
          </a:ln>
          <a:effectLst>
            <a:softEdge rad="317500"/>
          </a:effectLst>
          <a:scene3d>
            <a:camera prst="isometricOffAxis1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Obrázek 99" descr="C:\Users\DSS Integra\Desktop\Dokumenty_16_06_2014\Akcie_plány_realizácií\2015\Šperky_z_cestovín_workshop_24_09_2015\foto + článok\IMG_28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4450">
            <a:off x="4905034" y="677960"/>
            <a:ext cx="3865355" cy="2899016"/>
          </a:xfrm>
          <a:prstGeom prst="rect">
            <a:avLst/>
          </a:prstGeom>
          <a:noFill/>
          <a:ln>
            <a:noFill/>
          </a:ln>
          <a:effectLst>
            <a:softEdge rad="317500"/>
          </a:effectLst>
          <a:scene3d>
            <a:camera prst="isometricOffAxis1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DSS Integra\Desktop\Dokumenty_16_06_2014\Akcie_plány_realizácií\2015\Šperky_z_cestovín_workshop_24_09_2015\foto + článok\IMG_28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77791">
            <a:off x="899985" y="4221811"/>
            <a:ext cx="3808458" cy="285634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098" name="Picture 2" descr="http://www.dssintegra.sk/public/media/fotogalerie/2015/workshop_vyroba_cestovin/IMG_28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63734">
            <a:off x="731213" y="507300"/>
            <a:ext cx="3672408" cy="27543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6699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DSS Integra\Desktop\Dokumenty_16_06_2014\Foto_záloha_foťák_21_08_2015_a_14_03_2016\Záloha_k_21_08_2015\108___10\IMG_33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20632426">
            <a:off x="405833" y="1196752"/>
            <a:ext cx="4399778" cy="329983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338328"/>
            <a:ext cx="8229600" cy="1002440"/>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a:t>
            </a:r>
            <a:r>
              <a:rPr lang="sk-SK" sz="2400" dirty="0" smtClean="0">
                <a:latin typeface="Times New Roman" panose="02020603050405020304" pitchFamily="18" charset="0"/>
                <a:cs typeface="Times New Roman" panose="02020603050405020304" pitchFamily="18" charset="0"/>
              </a:rPr>
              <a:t>zariadenia </a:t>
            </a:r>
            <a:r>
              <a:rPr lang="sk-SK" sz="2400" b="1" dirty="0" smtClean="0">
                <a:latin typeface="Times New Roman" panose="02020603050405020304" pitchFamily="18" charset="0"/>
                <a:cs typeface="Times New Roman" panose="02020603050405020304" pitchFamily="18" charset="0"/>
              </a:rPr>
              <a:t>- </a:t>
            </a:r>
            <a:r>
              <a:rPr lang="sk-SK" sz="2400" dirty="0" err="1" smtClean="0">
                <a:latin typeface="Times New Roman" panose="02020603050405020304" pitchFamily="18" charset="0"/>
                <a:cs typeface="Times New Roman" panose="02020603050405020304" pitchFamily="18" charset="0"/>
              </a:rPr>
              <a:t>workshopy</a:t>
            </a:r>
            <a:endParaRPr lang="sk-SK" sz="2400" dirty="0">
              <a:latin typeface="Times New Roman" panose="02020603050405020304" pitchFamily="18" charset="0"/>
              <a:cs typeface="Times New Roman" panose="02020603050405020304" pitchFamily="18" charset="0"/>
            </a:endParaRPr>
          </a:p>
        </p:txBody>
      </p:sp>
      <p:sp>
        <p:nvSpPr>
          <p:cNvPr id="3" name="TextovéPole 2"/>
          <p:cNvSpPr txBox="1"/>
          <p:nvPr/>
        </p:nvSpPr>
        <p:spPr>
          <a:xfrm>
            <a:off x="2657737" y="3733204"/>
            <a:ext cx="1221809" cy="369332"/>
          </a:xfrm>
          <a:prstGeom prst="rect">
            <a:avLst/>
          </a:prstGeom>
          <a:noFill/>
        </p:spPr>
        <p:txBody>
          <a:bodyPr wrap="none" rtlCol="0">
            <a:spAutoFit/>
          </a:bodyPr>
          <a:lstStyle/>
          <a:p>
            <a:r>
              <a:rPr lang="sk-SK" dirty="0" err="1" smtClean="0">
                <a:solidFill>
                  <a:schemeClr val="bg1"/>
                </a:solidFill>
              </a:rPr>
              <a:t>Halloween</a:t>
            </a:r>
            <a:endParaRPr lang="sk-SK" dirty="0">
              <a:solidFill>
                <a:schemeClr val="bg1"/>
              </a:solidFill>
            </a:endParaRPr>
          </a:p>
        </p:txBody>
      </p:sp>
      <p:sp>
        <p:nvSpPr>
          <p:cNvPr id="4" name="TextovéPole 3"/>
          <p:cNvSpPr txBox="1"/>
          <p:nvPr/>
        </p:nvSpPr>
        <p:spPr>
          <a:xfrm>
            <a:off x="467544" y="4869160"/>
            <a:ext cx="5616624" cy="1077218"/>
          </a:xfrm>
          <a:prstGeom prst="rect">
            <a:avLst/>
          </a:prstGeom>
          <a:noFill/>
        </p:spPr>
        <p:txBody>
          <a:bodyPr wrap="square" rtlCol="0">
            <a:spAutoFit/>
          </a:bodyPr>
          <a:lstStyle/>
          <a:p>
            <a:r>
              <a:rPr lang="sk-SK" sz="1600" dirty="0">
                <a:latin typeface="Times New Roman" panose="02020603050405020304" pitchFamily="18" charset="0"/>
                <a:cs typeface="Times New Roman" panose="02020603050405020304" pitchFamily="18" charset="0"/>
              </a:rPr>
              <a:t>Dňa </a:t>
            </a:r>
            <a:r>
              <a:rPr lang="sk-SK" sz="1600" b="1" dirty="0">
                <a:latin typeface="Times New Roman" panose="02020603050405020304" pitchFamily="18" charset="0"/>
                <a:cs typeface="Times New Roman" panose="02020603050405020304" pitchFamily="18" charset="0"/>
              </a:rPr>
              <a:t>30.10.2015</a:t>
            </a:r>
            <a:r>
              <a:rPr lang="sk-SK" sz="1600" dirty="0">
                <a:latin typeface="Times New Roman" panose="02020603050405020304" pitchFamily="18" charset="0"/>
                <a:cs typeface="Times New Roman" panose="02020603050405020304" pitchFamily="18" charset="0"/>
              </a:rPr>
              <a:t> sme sa zúčastnili na </a:t>
            </a:r>
            <a:r>
              <a:rPr lang="sk-SK" sz="1600" dirty="0" err="1">
                <a:latin typeface="Times New Roman" panose="02020603050405020304" pitchFamily="18" charset="0"/>
                <a:cs typeface="Times New Roman" panose="02020603050405020304" pitchFamily="18" charset="0"/>
              </a:rPr>
              <a:t>workshope</a:t>
            </a:r>
            <a:r>
              <a:rPr lang="sk-SK" sz="1600" dirty="0">
                <a:latin typeface="Times New Roman" panose="02020603050405020304" pitchFamily="18" charset="0"/>
                <a:cs typeface="Times New Roman" panose="02020603050405020304" pitchFamily="18" charset="0"/>
              </a:rPr>
              <a:t> - vyrezávanie tekvíc, u našich kamarátov v DSS </a:t>
            </a:r>
            <a:r>
              <a:rPr lang="sk-SK" sz="1600" dirty="0" err="1">
                <a:latin typeface="Times New Roman" panose="02020603050405020304" pitchFamily="18" charset="0"/>
                <a:cs typeface="Times New Roman" panose="02020603050405020304" pitchFamily="18" charset="0"/>
              </a:rPr>
              <a:t>Kampino</a:t>
            </a:r>
            <a:r>
              <a:rPr lang="sk-SK" sz="1600" dirty="0">
                <a:latin typeface="Times New Roman" panose="02020603050405020304" pitchFamily="18" charset="0"/>
                <a:cs typeface="Times New Roman" panose="02020603050405020304" pitchFamily="18" charset="0"/>
              </a:rPr>
              <a:t>. Všetci sme sa výborne zabavili a preskúšali našu tvorivosť, za čo sme si vyslúžili krásne 3. miesto.</a:t>
            </a:r>
          </a:p>
        </p:txBody>
      </p:sp>
      <p:pic>
        <p:nvPicPr>
          <p:cNvPr id="29698" name="Obrázek 112" descr="C:\Users\DSS Integra\Desktop\Dokumenty_16_06_2014\Akcie_plány_realizácií\2015\Tekvicový_workshop_Kampino_30_10_2015\IMG_33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4596">
            <a:off x="5343516" y="3403318"/>
            <a:ext cx="3820492" cy="2875017"/>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C:\Users\RIADITEL\Desktop\Integra\FOTO\Fotogaléria\2014\Haloween\PA2900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69267">
            <a:off x="4205652" y="955849"/>
            <a:ext cx="3854798" cy="289121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7482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8" y="3287828"/>
            <a:ext cx="8424936" cy="1437316"/>
          </a:xfrm>
        </p:spPr>
        <p:txBody>
          <a:bodyPr>
            <a:normAutofit/>
          </a:bodyPr>
          <a:lstStyle/>
          <a:p>
            <a:pPr marL="0" indent="0">
              <a:buNone/>
            </a:pPr>
            <a:r>
              <a:rPr lang="sk-SK" sz="1600" dirty="0">
                <a:latin typeface="Times New Roman" panose="02020603050405020304" pitchFamily="18" charset="0"/>
                <a:cs typeface="Times New Roman" panose="02020603050405020304" pitchFamily="18" charset="0"/>
              </a:rPr>
              <a:t>Dňa 19.02.2015 sme sa zúčastnili </a:t>
            </a:r>
            <a:r>
              <a:rPr lang="sk-SK" sz="1600" dirty="0" err="1">
                <a:latin typeface="Times New Roman" panose="02020603050405020304" pitchFamily="18" charset="0"/>
                <a:cs typeface="Times New Roman" panose="02020603050405020304" pitchFamily="18" charset="0"/>
              </a:rPr>
              <a:t>workshopu</a:t>
            </a:r>
            <a:r>
              <a:rPr lang="sk-SK" sz="1600" dirty="0">
                <a:latin typeface="Times New Roman" panose="02020603050405020304" pitchFamily="18" charset="0"/>
                <a:cs typeface="Times New Roman" panose="02020603050405020304" pitchFamily="18" charset="0"/>
              </a:rPr>
              <a:t> v DSS Plavecké Podhradie s cieľom získať poznatky a zručnosti pri práci s hlinou na hrnčiarskom kruhu. Skúsený lektor nám ukázal ako sa vyrábajú jednoduché predmety ako sú hrnčeky a misky. Po ukážke točenia na kruhu samotného lektora sme si aj my s jeho asistenciou vyskúšali objavné pokusy tvarovania hliny na hrnčiarskom kruhu. Domov sme si priniesli vytočené misky, dobrý pocit a skúsenosť s poznaním tejto náročnej techniky točenia</a:t>
            </a:r>
            <a:r>
              <a:rPr lang="sk-SK" sz="1600" dirty="0" smtClean="0">
                <a:latin typeface="Times New Roman" panose="02020603050405020304" pitchFamily="18" charset="0"/>
                <a:cs typeface="Times New Roman" panose="02020603050405020304" pitchFamily="18" charset="0"/>
              </a:rPr>
              <a:t>.</a:t>
            </a:r>
            <a:endParaRPr lang="sk-SK" sz="1600" dirty="0">
              <a:latin typeface="Times New Roman" panose="02020603050405020304" pitchFamily="18" charset="0"/>
              <a:cs typeface="Times New Roman" panose="02020603050405020304" pitchFamily="18" charset="0"/>
            </a:endParaRPr>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a:t>
            </a:r>
            <a:r>
              <a:rPr lang="sk-SK" sz="2400" b="1" dirty="0">
                <a:latin typeface="Times New Roman" panose="02020603050405020304" pitchFamily="18" charset="0"/>
                <a:cs typeface="Times New Roman" panose="02020603050405020304" pitchFamily="18" charset="0"/>
              </a:rPr>
              <a:t>- </a:t>
            </a:r>
            <a:r>
              <a:rPr lang="sk-SK" sz="2400" dirty="0" err="1">
                <a:latin typeface="Times New Roman" panose="02020603050405020304" pitchFamily="18" charset="0"/>
                <a:cs typeface="Times New Roman" panose="02020603050405020304" pitchFamily="18" charset="0"/>
              </a:rPr>
              <a:t>workshopy</a:t>
            </a:r>
            <a:endParaRPr lang="sk-SK" sz="2400" dirty="0"/>
          </a:p>
        </p:txBody>
      </p:sp>
      <p:pic>
        <p:nvPicPr>
          <p:cNvPr id="1026" name="Obrázek 46" descr="C:\Users\DSS Integra\Desktop\Dokumenty_16_06_2014\Akcie_plány_realizácií\2015\Základy_práce_na_hrnčiarskom_kruhu_Plavecké_Podhradie_19_02_2015\foto\foto_web\IMG_06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53544">
            <a:off x="5148064" y="972529"/>
            <a:ext cx="3334450" cy="251340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Obrázek 45" descr="C:\Users\DSS Integra\Desktop\Dokumenty_16_06_2014\Akcie_plány_realizácií\2015\Základy_práce_na_hrnčiarskom_kruhu_Plavecké_Podhradie_19_02_2015\foto\foto_web\IMG_05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86024">
            <a:off x="493371" y="956597"/>
            <a:ext cx="3145389" cy="2359042"/>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C:\Users\RIADITEL\Desktop\Integra\FOTO\výrobky\PC2200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2" y="4473597"/>
            <a:ext cx="2277186" cy="17088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82" name="Picture 10" descr="C:\Users\RIADITEL\Desktop\Integra\FOTO\výrobky\PC1800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5298" y="4337388"/>
            <a:ext cx="2277186" cy="17088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83" name="Picture 11" descr="C:\Users\RIADITEL\Desktop\Integra\FOTO\výrobky\PC2200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8982" y="4189433"/>
            <a:ext cx="1708859" cy="227718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84" name="Picture 12" descr="C:\Users\RIADITEL\Desktop\Integra\FOTO\výrobky\PC2200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8576" y="5172890"/>
            <a:ext cx="2277186" cy="17088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86" name="Picture 14" descr="C:\Users\RIADITEL\Desktop\Integra\FOTO\výrobky\PC22006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2407" y="5238520"/>
            <a:ext cx="2277186" cy="17088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7" name="Picture 2" descr="C:\Users\RIADITEL\Desktop\Integra\FOTO\výrobky\PC22007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02540" y="4556054"/>
            <a:ext cx="1708859" cy="227718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Obdélník 3"/>
          <p:cNvSpPr/>
          <p:nvPr/>
        </p:nvSpPr>
        <p:spPr>
          <a:xfrm>
            <a:off x="4810303" y="6046247"/>
            <a:ext cx="1265090" cy="369332"/>
          </a:xfrm>
          <a:prstGeom prst="rect">
            <a:avLst/>
          </a:prstGeom>
        </p:spPr>
        <p:txBody>
          <a:bodyPr wrap="none">
            <a:spAutoFit/>
          </a:bodyPr>
          <a:lstStyle/>
          <a:p>
            <a:r>
              <a:rPr lang="sk-SK" dirty="0" smtClean="0">
                <a:solidFill>
                  <a:schemeClr val="bg1"/>
                </a:solidFill>
              </a:rPr>
              <a:t>Naše práce</a:t>
            </a:r>
            <a:endParaRPr lang="sk-SK" dirty="0">
              <a:solidFill>
                <a:schemeClr val="bg1"/>
              </a:solidFill>
            </a:endParaRPr>
          </a:p>
        </p:txBody>
      </p:sp>
    </p:spTree>
    <p:extLst>
      <p:ext uri="{BB962C8B-B14F-4D97-AF65-F5344CB8AC3E}">
        <p14:creationId xmlns:p14="http://schemas.microsoft.com/office/powerpoint/2010/main" val="13784829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8" y="1268760"/>
            <a:ext cx="7408333" cy="1080120"/>
          </a:xfrm>
        </p:spPr>
        <p:txBody>
          <a:bodyPr/>
          <a:lstStyle/>
          <a:p>
            <a:pPr marL="0" indent="0">
              <a:buNone/>
            </a:pPr>
            <a:r>
              <a:rPr lang="sk-SK" sz="1600" b="1" dirty="0">
                <a:latin typeface="Times New Roman" panose="02020603050405020304" pitchFamily="18" charset="0"/>
                <a:cs typeface="Times New Roman" panose="02020603050405020304" pitchFamily="18" charset="0"/>
              </a:rPr>
              <a:t>13.11. </a:t>
            </a:r>
            <a:r>
              <a:rPr lang="sk-SK" sz="1600" b="1" dirty="0" smtClean="0">
                <a:latin typeface="Times New Roman" panose="02020603050405020304" pitchFamily="18" charset="0"/>
                <a:cs typeface="Times New Roman" panose="02020603050405020304" pitchFamily="18" charset="0"/>
              </a:rPr>
              <a:t>2015</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Maľovanie na sklo – Senec </a:t>
            </a:r>
            <a:endParaRPr lang="sk-SK" sz="1600" dirty="0" smtClean="0">
              <a:latin typeface="Times New Roman" panose="02020603050405020304" pitchFamily="18" charset="0"/>
              <a:cs typeface="Times New Roman" panose="02020603050405020304" pitchFamily="18" charset="0"/>
            </a:endParaRPr>
          </a:p>
          <a:p>
            <a:pPr marL="0" indent="0">
              <a:buNone/>
            </a:pPr>
            <a:r>
              <a:rPr lang="sk-SK" sz="1600" dirty="0">
                <a:latin typeface="Times New Roman" panose="02020603050405020304" pitchFamily="18" charset="0"/>
                <a:cs typeface="Times New Roman" panose="02020603050405020304" pitchFamily="18" charset="0"/>
              </a:rPr>
              <a:t>Počas doobedia nám pani Zdenka ukázala maľbu na sklo a s jej pomocou sme si každý namaľovali nejaký obrázok. </a:t>
            </a:r>
          </a:p>
          <a:p>
            <a:endParaRPr lang="sk-SK" b="1" dirty="0"/>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a:t>
            </a:r>
            <a:r>
              <a:rPr lang="sk-SK" sz="2400" b="1" dirty="0">
                <a:latin typeface="Times New Roman" panose="02020603050405020304" pitchFamily="18" charset="0"/>
                <a:cs typeface="Times New Roman" panose="02020603050405020304" pitchFamily="18" charset="0"/>
              </a:rPr>
              <a:t>- </a:t>
            </a:r>
            <a:r>
              <a:rPr lang="sk-SK" sz="2400" dirty="0" err="1">
                <a:latin typeface="Times New Roman" panose="02020603050405020304" pitchFamily="18" charset="0"/>
                <a:cs typeface="Times New Roman" panose="02020603050405020304" pitchFamily="18" charset="0"/>
              </a:rPr>
              <a:t>workshopy</a:t>
            </a:r>
            <a:endParaRPr lang="sk-SK" sz="2400" dirty="0"/>
          </a:p>
        </p:txBody>
      </p:sp>
      <p:sp>
        <p:nvSpPr>
          <p:cNvPr id="4" name="TextovéPole 3"/>
          <p:cNvSpPr txBox="1"/>
          <p:nvPr/>
        </p:nvSpPr>
        <p:spPr>
          <a:xfrm>
            <a:off x="5004048" y="5653281"/>
            <a:ext cx="3744416" cy="584775"/>
          </a:xfrm>
          <a:prstGeom prst="rect">
            <a:avLst/>
          </a:prstGeom>
          <a:noFill/>
        </p:spPr>
        <p:txBody>
          <a:bodyPr wrap="square" rtlCol="0">
            <a:spAutoFit/>
          </a:bodyPr>
          <a:lstStyle/>
          <a:p>
            <a:r>
              <a:rPr lang="sk-SK" sz="1600" b="1" dirty="0">
                <a:latin typeface="Times New Roman" panose="02020603050405020304" pitchFamily="18" charset="0"/>
                <a:cs typeface="Times New Roman" panose="02020603050405020304" pitchFamily="18" charset="0"/>
              </a:rPr>
              <a:t>20.11. </a:t>
            </a:r>
            <a:r>
              <a:rPr lang="sk-SK" sz="1600" b="1" dirty="0" smtClean="0">
                <a:latin typeface="Times New Roman" panose="02020603050405020304" pitchFamily="18" charset="0"/>
                <a:cs typeface="Times New Roman" panose="02020603050405020304" pitchFamily="18" charset="0"/>
              </a:rPr>
              <a:t>2015</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Šperky z točeného papiera – </a:t>
            </a:r>
            <a:r>
              <a:rPr lang="sk-SK" sz="1600" dirty="0" err="1">
                <a:latin typeface="Times New Roman" panose="02020603050405020304" pitchFamily="18" charset="0"/>
                <a:cs typeface="Times New Roman" panose="02020603050405020304" pitchFamily="18" charset="0"/>
              </a:rPr>
              <a:t>workshop</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Kampino</a:t>
            </a:r>
            <a:endParaRPr lang="sk-SK" sz="1600" dirty="0">
              <a:latin typeface="Times New Roman" panose="02020603050405020304" pitchFamily="18" charset="0"/>
              <a:cs typeface="Times New Roman" panose="02020603050405020304" pitchFamily="18" charset="0"/>
            </a:endParaRPr>
          </a:p>
        </p:txBody>
      </p:sp>
      <p:pic>
        <p:nvPicPr>
          <p:cNvPr id="30722" name="Obrázek 117" descr="C:\Users\DSS Integra\Desktop\Dokumenty_16_06_2014\Akcie_plány_realizácií\2015\Maľovanie_na_sklo_SC_13_11_2015\PB130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40" y="2132856"/>
            <a:ext cx="3674739" cy="275605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Obrázek 116" descr="C:\Users\DSS Integra\Desktop\Dokumenty_16_06_2014\Akcie_plány_realizácií\2015\Maľovanie_na_sklo_SC_13_11_2015\PB1300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700" y="1700808"/>
            <a:ext cx="3715746" cy="278681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Obrázek 120" descr="C:\Users\DSS Integra\Desktop\Dokumenty_16_06_2014\Akcie_plány_realizácií\2015\Šperky_z_točeného_papiera_Kampino_20_11_2015\IMG_20151120_1010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904" y="2786841"/>
            <a:ext cx="3826797" cy="287434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rázek 121" descr="C:\Users\DSS Integra\Desktop\Dokumenty_16_06_2014\Akcie_plány_realizácií\2015\Šperky_z_točeného_papiera_Kampino_20_11_2015\IMG_20151120_1010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613" y="3951342"/>
            <a:ext cx="3873291" cy="2904969"/>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8922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rot="19549008">
            <a:off x="972816" y="2228153"/>
            <a:ext cx="3384376" cy="2965011"/>
          </a:xfrm>
        </p:spPr>
        <p:txBody>
          <a:bodyPr>
            <a:normAutofit/>
          </a:bodyPr>
          <a:lstStyle/>
          <a:p>
            <a:pPr marL="0" indent="0" algn="just">
              <a:buNone/>
            </a:pPr>
            <a:r>
              <a:rPr lang="sk-SK" sz="1600" b="1" dirty="0" smtClean="0">
                <a:latin typeface="Times New Roman" panose="02020603050405020304" pitchFamily="18" charset="0"/>
                <a:cs typeface="Times New Roman" panose="02020603050405020304" pitchFamily="18" charset="0"/>
              </a:rPr>
              <a:t>1. </a:t>
            </a:r>
            <a:r>
              <a:rPr lang="sk-SK" sz="1600" b="1" dirty="0">
                <a:latin typeface="Times New Roman" panose="02020603050405020304" pitchFamily="18" charset="0"/>
                <a:cs typeface="Times New Roman" panose="02020603050405020304" pitchFamily="18" charset="0"/>
              </a:rPr>
              <a:t>apríl 2015 </a:t>
            </a:r>
            <a:r>
              <a:rPr lang="sk-SK" sz="1600" dirty="0">
                <a:latin typeface="Times New Roman" panose="02020603050405020304" pitchFamily="18" charset="0"/>
                <a:cs typeface="Times New Roman" panose="02020603050405020304" pitchFamily="18" charset="0"/>
              </a:rPr>
              <a:t>sme oslávili spolu s dobrovoľníkmi z Medzinárodnej dobrovoľníckej organizácie </a:t>
            </a:r>
            <a:r>
              <a:rPr lang="sk-SK" sz="1600" dirty="0" err="1">
                <a:latin typeface="Times New Roman" panose="02020603050405020304" pitchFamily="18" charset="0"/>
                <a:cs typeface="Times New Roman" panose="02020603050405020304" pitchFamily="18" charset="0"/>
              </a:rPr>
              <a:t>Inex</a:t>
            </a:r>
            <a:r>
              <a:rPr lang="sk-SK" sz="1600" dirty="0">
                <a:latin typeface="Times New Roman" panose="02020603050405020304" pitchFamily="18" charset="0"/>
                <a:cs typeface="Times New Roman" panose="02020603050405020304" pitchFamily="18" charset="0"/>
              </a:rPr>
              <a:t>. Tentoraz sa niesol v duchu  francúzskych zvykov a tradícií. Podľa dávnej legendy sú symbolom „dňa bláznov“ vo Francúzsku a v okolitých krajinách rybičky.  Tie nás sprevádzali počas všetkých aktivít - dotvárali sme akvárium, lepili šupiny, lovili na udicu ako skutoční rybári. </a:t>
            </a:r>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a:t>
            </a:r>
            <a:r>
              <a:rPr lang="sk-SK" sz="2400" dirty="0" smtClean="0">
                <a:latin typeface="Times New Roman" panose="02020603050405020304" pitchFamily="18" charset="0"/>
                <a:cs typeface="Times New Roman" panose="02020603050405020304" pitchFamily="18" charset="0"/>
              </a:rPr>
              <a:t>tradície</a:t>
            </a:r>
            <a:endParaRPr lang="sk-SK" sz="2400" dirty="0"/>
          </a:p>
        </p:txBody>
      </p:sp>
      <p:pic>
        <p:nvPicPr>
          <p:cNvPr id="19458" name="Obrázek 52" descr="C:\Users\DSS Integra\Desktop\Dokumenty_16_06_2014\Akcie_plány_realizácií\2015\Deň_bláznov_Inex_01_04_2015\web\DSC_00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96418">
            <a:off x="185390" y="706315"/>
            <a:ext cx="2564315" cy="201176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Obrázek 51" descr="C:\Users\DSS Integra\Desktop\Dokumenty_16_06_2014\Akcie_plány_realizácií\2015\Deň_bláznov_Inex_01_04_2015\web\DSC_00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073817">
            <a:off x="2329096" y="3803492"/>
            <a:ext cx="3648565" cy="2527764"/>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Obrázek 54" descr="IMG_10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277" y="3549443"/>
            <a:ext cx="2789723" cy="352209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9460" name="Obrázek 53" descr="IMG_10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7665" y="1052737"/>
            <a:ext cx="3420759" cy="287886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7"/>
          <p:cNvSpPr>
            <a:spLocks noChangeArrowheads="1"/>
          </p:cNvSpPr>
          <p:nvPr/>
        </p:nvSpPr>
        <p:spPr bwMode="auto">
          <a:xfrm>
            <a:off x="0" y="3448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altLang="sk-SK"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ovéPole 5"/>
          <p:cNvSpPr txBox="1"/>
          <p:nvPr/>
        </p:nvSpPr>
        <p:spPr>
          <a:xfrm>
            <a:off x="5399422" y="3593050"/>
            <a:ext cx="2774602" cy="338554"/>
          </a:xfrm>
          <a:prstGeom prst="rect">
            <a:avLst/>
          </a:prstGeom>
          <a:noFill/>
        </p:spPr>
        <p:txBody>
          <a:bodyPr wrap="square" rtlCol="0">
            <a:spAutoFit/>
          </a:bodyPr>
          <a:lstStyle/>
          <a:p>
            <a:r>
              <a:rPr lang="sk-SK" sz="1600" dirty="0">
                <a:latin typeface="Times New Roman" panose="02020603050405020304" pitchFamily="18" charset="0"/>
                <a:cs typeface="Times New Roman" panose="02020603050405020304" pitchFamily="18" charset="0"/>
              </a:rPr>
              <a:t>24.04. </a:t>
            </a:r>
            <a:r>
              <a:rPr lang="sk-SK" sz="1600" dirty="0" smtClean="0">
                <a:latin typeface="Times New Roman" panose="02020603050405020304" pitchFamily="18" charset="0"/>
                <a:cs typeface="Times New Roman" panose="02020603050405020304" pitchFamily="18" charset="0"/>
              </a:rPr>
              <a:t>2015 – </a:t>
            </a:r>
            <a:r>
              <a:rPr lang="sk-SK" sz="1600" dirty="0">
                <a:latin typeface="Times New Roman" panose="02020603050405020304" pitchFamily="18" charset="0"/>
                <a:cs typeface="Times New Roman" panose="02020603050405020304" pitchFamily="18" charset="0"/>
              </a:rPr>
              <a:t>Deň zeme</a:t>
            </a:r>
          </a:p>
        </p:txBody>
      </p:sp>
      <p:sp>
        <p:nvSpPr>
          <p:cNvPr id="12" name="Oválný popisek 11"/>
          <p:cNvSpPr/>
          <p:nvPr/>
        </p:nvSpPr>
        <p:spPr>
          <a:xfrm rot="14029455">
            <a:off x="2185720" y="5545397"/>
            <a:ext cx="1255852" cy="612648"/>
          </a:xfrm>
          <a:prstGeom prst="wedgeEllipse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solidFill>
                  <a:schemeClr val="tx1"/>
                </a:solidFill>
              </a:rPr>
              <a:t>1. apríl</a:t>
            </a:r>
            <a:endParaRPr lang="sk-SK" dirty="0">
              <a:solidFill>
                <a:schemeClr val="tx1"/>
              </a:solidFill>
            </a:endParaRPr>
          </a:p>
        </p:txBody>
      </p:sp>
      <p:sp>
        <p:nvSpPr>
          <p:cNvPr id="14" name="Oválný popisek 13"/>
          <p:cNvSpPr/>
          <p:nvPr/>
        </p:nvSpPr>
        <p:spPr>
          <a:xfrm rot="12849139">
            <a:off x="112387" y="1991759"/>
            <a:ext cx="1255852" cy="612648"/>
          </a:xfrm>
          <a:prstGeom prst="wedgeEllipse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solidFill>
                  <a:schemeClr val="tx1"/>
                </a:solidFill>
              </a:rPr>
              <a:t>1. apríl</a:t>
            </a:r>
            <a:endParaRPr lang="sk-SK" dirty="0">
              <a:solidFill>
                <a:schemeClr val="tx1"/>
              </a:solidFill>
            </a:endParaRPr>
          </a:p>
        </p:txBody>
      </p:sp>
      <p:sp>
        <p:nvSpPr>
          <p:cNvPr id="15" name="Oválný popisek 14"/>
          <p:cNvSpPr/>
          <p:nvPr/>
        </p:nvSpPr>
        <p:spPr>
          <a:xfrm rot="1898203">
            <a:off x="4639360" y="3779209"/>
            <a:ext cx="1255852" cy="612648"/>
          </a:xfrm>
          <a:prstGeom prst="wedgeEllipse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solidFill>
                  <a:schemeClr val="tx1"/>
                </a:solidFill>
              </a:rPr>
              <a:t>1. apríl</a:t>
            </a:r>
            <a:endParaRPr lang="sk-SK" dirty="0">
              <a:solidFill>
                <a:schemeClr val="tx1"/>
              </a:solidFill>
            </a:endParaRPr>
          </a:p>
        </p:txBody>
      </p:sp>
      <p:sp>
        <p:nvSpPr>
          <p:cNvPr id="16" name="Oválný popisek 15"/>
          <p:cNvSpPr/>
          <p:nvPr/>
        </p:nvSpPr>
        <p:spPr>
          <a:xfrm rot="5852101">
            <a:off x="4250651" y="5519892"/>
            <a:ext cx="1255852" cy="612648"/>
          </a:xfrm>
          <a:prstGeom prst="wedgeEllipse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solidFill>
                  <a:schemeClr val="tx1"/>
                </a:solidFill>
              </a:rPr>
              <a:t>1. apríl</a:t>
            </a:r>
            <a:endParaRPr lang="sk-SK" dirty="0">
              <a:solidFill>
                <a:schemeClr val="tx1"/>
              </a:solidFill>
            </a:endParaRPr>
          </a:p>
        </p:txBody>
      </p:sp>
    </p:spTree>
    <p:extLst>
      <p:ext uri="{BB962C8B-B14F-4D97-AF65-F5344CB8AC3E}">
        <p14:creationId xmlns:p14="http://schemas.microsoft.com/office/powerpoint/2010/main" val="7164691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99593" y="3573015"/>
            <a:ext cx="2736303" cy="2245167"/>
          </a:xfrm>
        </p:spPr>
        <p:txBody>
          <a:bodyPr>
            <a:normAutofit fontScale="92500" lnSpcReduction="20000"/>
          </a:bodyPr>
          <a:lstStyle/>
          <a:p>
            <a:pPr marL="0" indent="0">
              <a:buNone/>
            </a:pPr>
            <a:r>
              <a:rPr lang="sk-SK" sz="1600" dirty="0">
                <a:latin typeface="Times New Roman" panose="02020603050405020304" pitchFamily="18" charset="0"/>
                <a:cs typeface="Times New Roman" panose="02020603050405020304" pitchFamily="18" charset="0"/>
              </a:rPr>
              <a:t>Druhá májová nedeľa už tradične patrí </a:t>
            </a:r>
            <a:r>
              <a:rPr lang="sk-SK" sz="1600" dirty="0" smtClean="0">
                <a:latin typeface="Times New Roman" panose="02020603050405020304" pitchFamily="18" charset="0"/>
                <a:cs typeface="Times New Roman" panose="02020603050405020304" pitchFamily="18" charset="0"/>
              </a:rPr>
              <a:t>všetkým</a:t>
            </a:r>
          </a:p>
          <a:p>
            <a:pPr marL="0" indent="0">
              <a:buNone/>
            </a:pPr>
            <a:r>
              <a:rPr lang="sk-SK" sz="1600" dirty="0" smtClean="0">
                <a:latin typeface="Times New Roman" panose="02020603050405020304" pitchFamily="18" charset="0"/>
                <a:cs typeface="Times New Roman" panose="02020603050405020304" pitchFamily="18" charset="0"/>
              </a:rPr>
              <a:t>    </a:t>
            </a:r>
          </a:p>
          <a:p>
            <a:pPr marL="0" indent="0">
              <a:buNone/>
            </a:pPr>
            <a:endParaRPr lang="sk-SK" sz="1600" dirty="0">
              <a:latin typeface="Times New Roman" panose="02020603050405020304" pitchFamily="18" charset="0"/>
              <a:cs typeface="Times New Roman" panose="02020603050405020304" pitchFamily="18" charset="0"/>
            </a:endParaRPr>
          </a:p>
          <a:p>
            <a:pPr marL="0" indent="0">
              <a:buNone/>
            </a:pPr>
            <a:r>
              <a:rPr lang="sk-SK" sz="1600" dirty="0" smtClean="0">
                <a:latin typeface="Times New Roman" panose="02020603050405020304" pitchFamily="18" charset="0"/>
                <a:cs typeface="Times New Roman" panose="02020603050405020304" pitchFamily="18" charset="0"/>
              </a:rPr>
              <a:t>Deň </a:t>
            </a:r>
            <a:r>
              <a:rPr lang="sk-SK" sz="1600" dirty="0">
                <a:latin typeface="Times New Roman" panose="02020603050405020304" pitchFamily="18" charset="0"/>
                <a:cs typeface="Times New Roman" panose="02020603050405020304" pitchFamily="18" charset="0"/>
              </a:rPr>
              <a:t>matiek je výnimočný čas povedať našim mamám ako ich máme radi a čo pre nás znamenajú. Naši klienti svojim mamičkám vyjadrili vďačnosť za všetko, čo pre nich robia krásnymi darčekmi. </a:t>
            </a:r>
          </a:p>
          <a:p>
            <a:endParaRPr lang="sk-SK" dirty="0"/>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a:t>
            </a:r>
            <a:r>
              <a:rPr lang="sk-SK" sz="2400" dirty="0" smtClean="0">
                <a:latin typeface="Times New Roman" panose="02020603050405020304" pitchFamily="18" charset="0"/>
                <a:cs typeface="Times New Roman" panose="02020603050405020304" pitchFamily="18" charset="0"/>
              </a:rPr>
              <a:t>tradície</a:t>
            </a:r>
            <a:endParaRPr lang="sk-SK" sz="2400" dirty="0"/>
          </a:p>
        </p:txBody>
      </p:sp>
      <p:pic>
        <p:nvPicPr>
          <p:cNvPr id="20482" name="Obrázek 56" descr="C:\Users\DSS Integra\Desktop\Dokumenty_16_06_2014\Akcie_plány_realizácií\2015\Deň_matiek_07_05_2015\IMG_1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15555">
            <a:off x="464209" y="1008280"/>
            <a:ext cx="4145652" cy="2443467"/>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rdce 5"/>
          <p:cNvSpPr/>
          <p:nvPr/>
        </p:nvSpPr>
        <p:spPr>
          <a:xfrm rot="20653911">
            <a:off x="1446725" y="3878515"/>
            <a:ext cx="1495916" cy="524191"/>
          </a:xfrm>
          <a:prstGeom prst="heart">
            <a:avLst/>
          </a:prstGeom>
          <a:solidFill>
            <a:srgbClr val="FF3300"/>
          </a:solidFill>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mamám</a:t>
            </a:r>
            <a:endParaRPr lang="sk-SK" dirty="0"/>
          </a:p>
        </p:txBody>
      </p:sp>
      <p:pic>
        <p:nvPicPr>
          <p:cNvPr id="5122" name="Picture 2" descr="http://www.dssintegra.sk/public/media/fotogalerie/2015/den_matiek/IMG_1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8902">
            <a:off x="4952888" y="1000377"/>
            <a:ext cx="3796852" cy="249761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124" name="Picture 4" descr="http://www.dssintegra.sk/public/media/fotogalerie/2015/den_matiek/IMG_11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852" y="2924944"/>
            <a:ext cx="2512499" cy="32403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Obrázek 55" descr="C:\Users\DSS Integra\Desktop\Dokumenty_16_06_2014\Akcie_plány_realizácií\2015\Deň_matiek_07_05_2015\IMG_11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578">
            <a:off x="4992598" y="3588605"/>
            <a:ext cx="4021805" cy="2980204"/>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6799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915048" y="1881935"/>
            <a:ext cx="3025104" cy="2483169"/>
          </a:xfrm>
        </p:spPr>
        <p:txBody>
          <a:bodyPr>
            <a:normAutofit lnSpcReduction="10000"/>
          </a:bodyPr>
          <a:lstStyle/>
          <a:p>
            <a:pPr marL="0" indent="0" algn="just">
              <a:buNone/>
            </a:pPr>
            <a:r>
              <a:rPr lang="sk-SK" sz="1600" dirty="0">
                <a:latin typeface="Times New Roman" panose="02020603050405020304" pitchFamily="18" charset="0"/>
                <a:cs typeface="Times New Roman" panose="02020603050405020304" pitchFamily="18" charset="0"/>
              </a:rPr>
              <a:t>Dňa </a:t>
            </a:r>
            <a:r>
              <a:rPr lang="sk-SK" sz="1600" b="1" dirty="0">
                <a:latin typeface="Times New Roman" panose="02020603050405020304" pitchFamily="18" charset="0"/>
                <a:cs typeface="Times New Roman" panose="02020603050405020304" pitchFamily="18" charset="0"/>
              </a:rPr>
              <a:t>3.6.2015</a:t>
            </a:r>
            <a:r>
              <a:rPr lang="sk-SK" sz="1600" dirty="0">
                <a:latin typeface="Times New Roman" panose="02020603050405020304" pitchFamily="18" charset="0"/>
                <a:cs typeface="Times New Roman" panose="02020603050405020304" pitchFamily="18" charset="0"/>
              </a:rPr>
              <a:t> sme oslávili deň detí spolu s </a:t>
            </a:r>
            <a:r>
              <a:rPr lang="sk-SK" sz="1600" dirty="0" err="1">
                <a:latin typeface="Times New Roman" panose="02020603050405020304" pitchFamily="18" charset="0"/>
                <a:cs typeface="Times New Roman" panose="02020603050405020304" pitchFamily="18" charset="0"/>
              </a:rPr>
              <a:t>Inexom</a:t>
            </a:r>
            <a:r>
              <a:rPr lang="sk-SK" sz="1600" dirty="0">
                <a:latin typeface="Times New Roman" panose="02020603050405020304" pitchFamily="18" charset="0"/>
                <a:cs typeface="Times New Roman" panose="02020603050405020304" pitchFamily="18" charset="0"/>
              </a:rPr>
              <a:t> a so žiakmi súkromnej ZŠ na Bajkalskej ulici. Žiaci si pre nás pripravili zaujímavé divadelné predstavenie na tému vesmír. V rovnakom duchu pokračovali aj ďalšie športovo – zábavné aktivity, ktoré nám vyplnili a skrášlili dopoludnie. </a:t>
            </a:r>
          </a:p>
          <a:p>
            <a:pPr algn="just"/>
            <a:endParaRPr lang="sk-SK" dirty="0"/>
          </a:p>
        </p:txBody>
      </p:sp>
      <p:sp>
        <p:nvSpPr>
          <p:cNvPr id="3" name="Nadpis 2"/>
          <p:cNvSpPr>
            <a:spLocks noGrp="1"/>
          </p:cNvSpPr>
          <p:nvPr>
            <p:ph type="title"/>
          </p:nvPr>
        </p:nvSpPr>
        <p:spPr>
          <a:xfrm>
            <a:off x="457200" y="338328"/>
            <a:ext cx="8229600" cy="858424"/>
          </a:xfrm>
        </p:spPr>
        <p:txBody>
          <a:bodyPr>
            <a:normAutofit/>
          </a:bodyPr>
          <a:lstStyle/>
          <a:p>
            <a:r>
              <a:rPr lang="sk-SK" sz="2800" dirty="0">
                <a:latin typeface="Times New Roman" panose="02020603050405020304" pitchFamily="18" charset="0"/>
                <a:cs typeface="Times New Roman" panose="02020603050405020304" pitchFamily="18" charset="0"/>
              </a:rPr>
              <a:t>Činnosti a aktivity zariadenia - tradície</a:t>
            </a:r>
            <a:endParaRPr lang="sk-SK" sz="2800" dirty="0"/>
          </a:p>
        </p:txBody>
      </p:sp>
      <p:pic>
        <p:nvPicPr>
          <p:cNvPr id="21506" name="Obrázek 65" descr="C:\Users\DSS Integra\Desktop\Dokumenty_16_06_2014\Akcie_plány_realizácií\2015\MDD_Inex_03_06_2015\IMG_12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5606">
            <a:off x="-15432" y="1630064"/>
            <a:ext cx="3355910" cy="2529092"/>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Obrázek 66" descr="C:\Users\DSS Integra\Desktop\Dokumenty_16_06_2014\Akcie_plány_realizácií\2015\MDD_Inex_03_06_2015\IMG_1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0955">
            <a:off x="5611267" y="1439923"/>
            <a:ext cx="3457742" cy="260633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rot="20498297">
            <a:off x="3497737" y="5055238"/>
            <a:ext cx="3096429" cy="584775"/>
          </a:xfrm>
          <a:prstGeom prst="rect">
            <a:avLst/>
          </a:prstGeom>
          <a:noFill/>
        </p:spPr>
        <p:txBody>
          <a:bodyPr wrap="square" rtlCol="0">
            <a:spAutoFit/>
          </a:bodyPr>
          <a:lstStyle/>
          <a:p>
            <a:r>
              <a:rPr lang="sk-SK" sz="1600" dirty="0">
                <a:latin typeface="Times New Roman" panose="02020603050405020304" pitchFamily="18" charset="0"/>
                <a:cs typeface="Times New Roman" panose="02020603050405020304" pitchFamily="18" charset="0"/>
              </a:rPr>
              <a:t>05.06. </a:t>
            </a:r>
            <a:r>
              <a:rPr lang="sk-SK" sz="1600" dirty="0" smtClean="0">
                <a:latin typeface="Times New Roman" panose="02020603050405020304" pitchFamily="18" charset="0"/>
                <a:cs typeface="Times New Roman" panose="02020603050405020304" pitchFamily="18" charset="0"/>
              </a:rPr>
              <a:t>2015– </a:t>
            </a:r>
            <a:r>
              <a:rPr lang="sk-SK" sz="1600" dirty="0">
                <a:latin typeface="Times New Roman" panose="02020603050405020304" pitchFamily="18" charset="0"/>
                <a:cs typeface="Times New Roman" panose="02020603050405020304" pitchFamily="18" charset="0"/>
              </a:rPr>
              <a:t>Deň detí </a:t>
            </a:r>
            <a:endParaRPr lang="sk-SK" sz="1600" dirty="0" smtClean="0">
              <a:latin typeface="Times New Roman" panose="02020603050405020304" pitchFamily="18" charset="0"/>
              <a:cs typeface="Times New Roman" panose="02020603050405020304" pitchFamily="18" charset="0"/>
            </a:endParaRPr>
          </a:p>
          <a:p>
            <a:r>
              <a:rPr lang="sk-SK" sz="1600" dirty="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             v</a:t>
            </a:r>
            <a:r>
              <a:rPr lang="sk-SK" sz="1600" dirty="0">
                <a:latin typeface="Times New Roman" panose="02020603050405020304" pitchFamily="18" charset="0"/>
                <a:cs typeface="Times New Roman" panose="02020603050405020304" pitchFamily="18" charset="0"/>
              </a:rPr>
              <a:t> DSS </a:t>
            </a:r>
            <a:r>
              <a:rPr lang="sk-SK" sz="1600" dirty="0" err="1">
                <a:latin typeface="Times New Roman" panose="02020603050405020304" pitchFamily="18" charset="0"/>
                <a:cs typeface="Times New Roman" panose="02020603050405020304" pitchFamily="18" charset="0"/>
              </a:rPr>
              <a:t>Kampino</a:t>
            </a:r>
            <a:endParaRPr lang="sk-SK" sz="1600" dirty="0">
              <a:latin typeface="Times New Roman" panose="02020603050405020304" pitchFamily="18" charset="0"/>
              <a:cs typeface="Times New Roman" panose="02020603050405020304" pitchFamily="18" charset="0"/>
            </a:endParaRPr>
          </a:p>
        </p:txBody>
      </p:sp>
      <p:pic>
        <p:nvPicPr>
          <p:cNvPr id="21508" name="Obrázek 70" descr="C:\Users\DSS Integra\Desktop\Dokumenty_16_06_2014\Akcie_plány_realizácií\2015\Deň_detí_Kampino_05_06_2015\IMG_14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85781">
            <a:off x="574406" y="4291903"/>
            <a:ext cx="3214593" cy="2422592"/>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Obrázek 69" descr="C:\Users\DSS Integra\Desktop\Dokumenty_16_06_2014\Akcie_plány_realizácií\2015\Deň_detí_Kampino_05_06_2015\IMG_14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36674">
            <a:off x="5471232" y="3904004"/>
            <a:ext cx="3548731" cy="2669997"/>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selý obličej 4"/>
          <p:cNvSpPr/>
          <p:nvPr/>
        </p:nvSpPr>
        <p:spPr>
          <a:xfrm>
            <a:off x="2054482" y="3429000"/>
            <a:ext cx="717318" cy="1518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Veselý obličej 9"/>
          <p:cNvSpPr/>
          <p:nvPr/>
        </p:nvSpPr>
        <p:spPr>
          <a:xfrm rot="1533827">
            <a:off x="5610005" y="1217754"/>
            <a:ext cx="1634526" cy="67879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Veselý obličej 10"/>
          <p:cNvSpPr/>
          <p:nvPr/>
        </p:nvSpPr>
        <p:spPr>
          <a:xfrm rot="1830820">
            <a:off x="5322842" y="4247666"/>
            <a:ext cx="613679" cy="495572"/>
          </a:xfrm>
          <a:prstGeom prst="smileyFac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Veselý obličej 11"/>
          <p:cNvSpPr/>
          <p:nvPr/>
        </p:nvSpPr>
        <p:spPr>
          <a:xfrm rot="20455096">
            <a:off x="666445" y="1542382"/>
            <a:ext cx="1394993" cy="591534"/>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Veselý obličej 12"/>
          <p:cNvSpPr/>
          <p:nvPr/>
        </p:nvSpPr>
        <p:spPr>
          <a:xfrm rot="1055652">
            <a:off x="4760694" y="5889161"/>
            <a:ext cx="562758" cy="638061"/>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41116710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915816" y="1556792"/>
            <a:ext cx="2880320" cy="4896544"/>
          </a:xfrm>
        </p:spPr>
        <p:txBody>
          <a:bodyPr>
            <a:normAutofit/>
          </a:bodyPr>
          <a:lstStyle/>
          <a:p>
            <a:pPr marL="0" indent="0">
              <a:buNone/>
            </a:pPr>
            <a:r>
              <a:rPr lang="sk-SK" sz="1600" dirty="0">
                <a:latin typeface="Times New Roman" panose="02020603050405020304" pitchFamily="18" charset="0"/>
                <a:cs typeface="Times New Roman" panose="02020603050405020304" pitchFamily="18" charset="0"/>
              </a:rPr>
              <a:t>Dňa </a:t>
            </a:r>
            <a:r>
              <a:rPr lang="sk-SK" sz="1600" b="1" dirty="0">
                <a:latin typeface="Times New Roman" panose="02020603050405020304" pitchFamily="18" charset="0"/>
                <a:cs typeface="Times New Roman" panose="02020603050405020304" pitchFamily="18" charset="0"/>
              </a:rPr>
              <a:t>28.10.2015</a:t>
            </a:r>
            <a:r>
              <a:rPr lang="sk-SK" sz="1600" dirty="0">
                <a:latin typeface="Times New Roman" panose="02020603050405020304" pitchFamily="18" charset="0"/>
                <a:cs typeface="Times New Roman" panose="02020603050405020304" pitchFamily="18" charset="0"/>
              </a:rPr>
              <a:t> si pre nás dobrovoľníci z Medzinárodnej dobrovoľníckej organizácie </a:t>
            </a:r>
            <a:r>
              <a:rPr lang="sk-SK" sz="1600" dirty="0" err="1">
                <a:latin typeface="Times New Roman" panose="02020603050405020304" pitchFamily="18" charset="0"/>
                <a:cs typeface="Times New Roman" panose="02020603050405020304" pitchFamily="18" charset="0"/>
              </a:rPr>
              <a:t>Inex</a:t>
            </a:r>
            <a:r>
              <a:rPr lang="sk-SK" sz="1600" dirty="0">
                <a:latin typeface="Times New Roman" panose="02020603050405020304" pitchFamily="18" charset="0"/>
                <a:cs typeface="Times New Roman" panose="02020603050405020304" pitchFamily="18" charset="0"/>
              </a:rPr>
              <a:t> Slovakia pripravili pestrý </a:t>
            </a:r>
            <a:r>
              <a:rPr lang="sk-SK" sz="1600" b="1" dirty="0" err="1">
                <a:latin typeface="Times New Roman" panose="02020603050405020304" pitchFamily="18" charset="0"/>
                <a:cs typeface="Times New Roman" panose="02020603050405020304" pitchFamily="18" charset="0"/>
              </a:rPr>
              <a:t>halloweensky</a:t>
            </a:r>
            <a:r>
              <a:rPr lang="sk-SK" sz="1600" dirty="0">
                <a:latin typeface="Times New Roman" panose="02020603050405020304" pitchFamily="18" charset="0"/>
                <a:cs typeface="Times New Roman" panose="02020603050405020304" pitchFamily="18" charset="0"/>
              </a:rPr>
              <a:t> program. V strašidelných disciplínach sme si vyskúšali svoje zručnosti.  Skladali sme </a:t>
            </a:r>
            <a:r>
              <a:rPr lang="sk-SK" sz="1600" dirty="0" err="1">
                <a:latin typeface="Times New Roman" panose="02020603050405020304" pitchFamily="18" charset="0"/>
                <a:cs typeface="Times New Roman" panose="02020603050405020304" pitchFamily="18" charset="0"/>
              </a:rPr>
              <a:t>puzzle</a:t>
            </a:r>
            <a:r>
              <a:rPr lang="sk-SK" sz="1600" dirty="0">
                <a:latin typeface="Times New Roman" panose="02020603050405020304" pitchFamily="18" charset="0"/>
                <a:cs typeface="Times New Roman" panose="02020603050405020304" pitchFamily="18" charset="0"/>
              </a:rPr>
              <a:t>, zdobili tekvicu, ale tiež sme podliezali pod pavučinou, ktorá lemovala chodbu,  aby sme sa dostali ku hre kolky. Samozrejme nechýbali ani masky. My sme dobrovoľníkom zahrali divadielko, ktoré malo veľký úspech. Dobrovoľníkov sme potešili milými darčekmi. Na záver sme si spolu zaspievali a pozerali sme spoločné fotky. </a:t>
            </a:r>
          </a:p>
          <a:p>
            <a:pPr algn="just"/>
            <a:endParaRPr lang="sk-SK" dirty="0"/>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tradície</a:t>
            </a:r>
            <a:endParaRPr lang="sk-SK" sz="2400" dirty="0"/>
          </a:p>
        </p:txBody>
      </p:sp>
      <p:pic>
        <p:nvPicPr>
          <p:cNvPr id="22530" name="Obrázek 111" descr="C:\Users\DSS Integra\Desktop\Dokumenty_16_06_2014\Akcie_plány_realizácií\2015\Halloween_s_Inexom_28_10_2015\web\DSC_00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2088232" cy="439248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Obrázek 110" descr="C:\Users\DSS Integra\Desktop\Dokumenty_16_06_2014\Akcie_plány_realizácií\2015\Halloween_s_Inexom_28_10_2015\web\DSC_00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693948"/>
            <a:ext cx="2088232" cy="439248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020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67544" y="1916832"/>
            <a:ext cx="8208911" cy="4209331"/>
          </a:xfrm>
        </p:spPr>
        <p:txBody>
          <a:bodyPr>
            <a:normAutofit fontScale="25000" lnSpcReduction="20000"/>
          </a:bodyPr>
          <a:lstStyle/>
          <a:p>
            <a:pPr marL="0" indent="0">
              <a:buNone/>
            </a:pPr>
            <a:endParaRPr lang="sk-SK" sz="6400" dirty="0" smtClean="0">
              <a:latin typeface="Times New Roman" panose="02020603050405020304" pitchFamily="18" charset="0"/>
              <a:cs typeface="Times New Roman" panose="02020603050405020304" pitchFamily="18" charset="0"/>
            </a:endParaRPr>
          </a:p>
          <a:p>
            <a:pPr marL="0" indent="0">
              <a:buNone/>
            </a:pPr>
            <a:r>
              <a:rPr lang="sk-SK" sz="6400" dirty="0" smtClean="0">
                <a:latin typeface="Times New Roman" panose="02020603050405020304" pitchFamily="18" charset="0"/>
                <a:cs typeface="Times New Roman" panose="02020603050405020304" pitchFamily="18" charset="0"/>
              </a:rPr>
              <a:t>Zariadenie </a:t>
            </a:r>
            <a:r>
              <a:rPr lang="sk-SK" sz="6400" dirty="0">
                <a:latin typeface="Times New Roman" panose="02020603050405020304" pitchFamily="18" charset="0"/>
                <a:cs typeface="Times New Roman" panose="02020603050405020304" pitchFamily="18" charset="0"/>
              </a:rPr>
              <a:t>vzniklo zlúčením dvoch právnych subjektov, keď Zastupiteľstvo Bratislavského samosprávneho kraja na svojom zasadnutí dňa 15.12.2010 schválilo uznesením č.90/2010- zlúčenie Domova sociálnych služieb pre deti a dospelých INTEGRA, </a:t>
            </a:r>
            <a:r>
              <a:rPr lang="sk-SK" sz="6400" dirty="0" err="1">
                <a:latin typeface="Times New Roman" panose="02020603050405020304" pitchFamily="18" charset="0"/>
                <a:cs typeface="Times New Roman" panose="02020603050405020304" pitchFamily="18" charset="0"/>
              </a:rPr>
              <a:t>Tylova</a:t>
            </a:r>
            <a:r>
              <a:rPr lang="sk-SK" sz="6400" dirty="0">
                <a:latin typeface="Times New Roman" panose="02020603050405020304" pitchFamily="18" charset="0"/>
                <a:cs typeface="Times New Roman" panose="02020603050405020304" pitchFamily="18" charset="0"/>
              </a:rPr>
              <a:t> 21, 831 04 Bratislava a Domova sociálnych služieb </a:t>
            </a:r>
            <a:r>
              <a:rPr lang="sk-SK" sz="6400" dirty="0" err="1">
                <a:latin typeface="Times New Roman" panose="02020603050405020304" pitchFamily="18" charset="0"/>
                <a:cs typeface="Times New Roman" panose="02020603050405020304" pitchFamily="18" charset="0"/>
              </a:rPr>
              <a:t>Lichnerova</a:t>
            </a:r>
            <a:r>
              <a:rPr lang="sk-SK" sz="6400" dirty="0">
                <a:latin typeface="Times New Roman" panose="02020603050405020304" pitchFamily="18" charset="0"/>
                <a:cs typeface="Times New Roman" panose="02020603050405020304" pitchFamily="18" charset="0"/>
              </a:rPr>
              <a:t> 86, 903 01 Senec, s účinnosťou od 01.01.2011 do právneho subjektu Domova sociálnych služieb pre deti a dospelých INTEGRA, so sídlom </a:t>
            </a:r>
            <a:r>
              <a:rPr lang="sk-SK" sz="6400" dirty="0" err="1">
                <a:latin typeface="Times New Roman" panose="02020603050405020304" pitchFamily="18" charset="0"/>
                <a:cs typeface="Times New Roman" panose="02020603050405020304" pitchFamily="18" charset="0"/>
              </a:rPr>
              <a:t>Tylova</a:t>
            </a:r>
            <a:r>
              <a:rPr lang="sk-SK" sz="6400" dirty="0">
                <a:latin typeface="Times New Roman" panose="02020603050405020304" pitchFamily="18" charset="0"/>
                <a:cs typeface="Times New Roman" panose="02020603050405020304" pitchFamily="18" charset="0"/>
              </a:rPr>
              <a:t> 21, 831 04 Bratislava (ďalej len „DSS INTEGRA“), ako právneho nástupcu domova sociálnych služieb </a:t>
            </a:r>
            <a:r>
              <a:rPr lang="sk-SK" sz="6400" dirty="0" err="1">
                <a:latin typeface="Times New Roman" panose="02020603050405020304" pitchFamily="18" charset="0"/>
                <a:cs typeface="Times New Roman" panose="02020603050405020304" pitchFamily="18" charset="0"/>
              </a:rPr>
              <a:t>Lichnerova</a:t>
            </a:r>
            <a:r>
              <a:rPr lang="sk-SK" sz="6400" dirty="0">
                <a:latin typeface="Times New Roman" panose="02020603050405020304" pitchFamily="18" charset="0"/>
                <a:cs typeface="Times New Roman" panose="02020603050405020304" pitchFamily="18" charset="0"/>
              </a:rPr>
              <a:t> 86, 903 01 Senec</a:t>
            </a:r>
            <a:r>
              <a:rPr lang="sk-SK" sz="6400" dirty="0" smtClean="0">
                <a:latin typeface="Times New Roman" panose="02020603050405020304" pitchFamily="18" charset="0"/>
                <a:cs typeface="Times New Roman" panose="02020603050405020304" pitchFamily="18" charset="0"/>
              </a:rPr>
              <a:t>.</a:t>
            </a:r>
          </a:p>
          <a:p>
            <a:pPr marL="0" indent="0">
              <a:buNone/>
            </a:pPr>
            <a:endParaRPr lang="sk-SK" sz="6400" dirty="0">
              <a:latin typeface="Times New Roman" panose="02020603050405020304" pitchFamily="18" charset="0"/>
              <a:cs typeface="Times New Roman" panose="02020603050405020304" pitchFamily="18" charset="0"/>
            </a:endParaRPr>
          </a:p>
          <a:p>
            <a:pPr marL="0" indent="0">
              <a:buNone/>
            </a:pPr>
            <a:r>
              <a:rPr lang="sk-SK" sz="6400" dirty="0">
                <a:latin typeface="Times New Roman" panose="02020603050405020304" pitchFamily="18" charset="0"/>
                <a:cs typeface="Times New Roman" panose="02020603050405020304" pitchFamily="18" charset="0"/>
              </a:rPr>
              <a:t>Domov sociálnych služieb pre deti a dospelých </a:t>
            </a:r>
            <a:r>
              <a:rPr lang="sk-SK" sz="6400" dirty="0" err="1">
                <a:latin typeface="Times New Roman" panose="02020603050405020304" pitchFamily="18" charset="0"/>
                <a:cs typeface="Times New Roman" panose="02020603050405020304" pitchFamily="18" charset="0"/>
              </a:rPr>
              <a:t>Integra</a:t>
            </a:r>
            <a:r>
              <a:rPr lang="sk-SK" sz="6400" dirty="0">
                <a:latin typeface="Times New Roman" panose="02020603050405020304" pitchFamily="18" charset="0"/>
                <a:cs typeface="Times New Roman" panose="02020603050405020304" pitchFamily="18" charset="0"/>
              </a:rPr>
              <a:t>, </a:t>
            </a:r>
            <a:r>
              <a:rPr lang="sk-SK" sz="6400" dirty="0" err="1">
                <a:latin typeface="Times New Roman" panose="02020603050405020304" pitchFamily="18" charset="0"/>
                <a:cs typeface="Times New Roman" panose="02020603050405020304" pitchFamily="18" charset="0"/>
              </a:rPr>
              <a:t>Tylova</a:t>
            </a:r>
            <a:r>
              <a:rPr lang="sk-SK" sz="6400" dirty="0">
                <a:latin typeface="Times New Roman" panose="02020603050405020304" pitchFamily="18" charset="0"/>
                <a:cs typeface="Times New Roman" panose="02020603050405020304" pitchFamily="18" charset="0"/>
              </a:rPr>
              <a:t> 21, 831 04 Bratislava s detašovaným pracoviskom v Senci, </a:t>
            </a:r>
            <a:r>
              <a:rPr lang="sk-SK" sz="6400" dirty="0" err="1">
                <a:latin typeface="Times New Roman" panose="02020603050405020304" pitchFamily="18" charset="0"/>
                <a:cs typeface="Times New Roman" panose="02020603050405020304" pitchFamily="18" charset="0"/>
              </a:rPr>
              <a:t>Lichnerova</a:t>
            </a:r>
            <a:r>
              <a:rPr lang="sk-SK" sz="6400" dirty="0">
                <a:latin typeface="Times New Roman" panose="02020603050405020304" pitchFamily="18" charset="0"/>
                <a:cs typeface="Times New Roman" panose="02020603050405020304" pitchFamily="18" charset="0"/>
              </a:rPr>
              <a:t> 86 je rozpočtovou organizáciou, ktorá je svojimi príjmami a výdavkami napojená na rozpočet Bratislavského samosprávneho kraja. Zriaďovateľom zariadenia je Bratislavský samosprávny kraj</a:t>
            </a:r>
            <a:r>
              <a:rPr lang="sk-SK" sz="6400" dirty="0" smtClean="0">
                <a:latin typeface="Times New Roman" panose="02020603050405020304" pitchFamily="18" charset="0"/>
                <a:cs typeface="Times New Roman" panose="02020603050405020304" pitchFamily="18" charset="0"/>
              </a:rPr>
              <a:t>.</a:t>
            </a:r>
          </a:p>
          <a:p>
            <a:pPr marL="0" indent="0">
              <a:buNone/>
            </a:pPr>
            <a:endParaRPr lang="sk-SK" sz="6400" dirty="0">
              <a:latin typeface="Times New Roman" panose="02020603050405020304" pitchFamily="18" charset="0"/>
              <a:cs typeface="Times New Roman" panose="02020603050405020304" pitchFamily="18" charset="0"/>
            </a:endParaRPr>
          </a:p>
          <a:p>
            <a:pPr marL="0" indent="0">
              <a:buNone/>
            </a:pPr>
            <a:r>
              <a:rPr lang="sk-SK" sz="6400" dirty="0">
                <a:latin typeface="Times New Roman" panose="02020603050405020304" pitchFamily="18" charset="0"/>
                <a:cs typeface="Times New Roman" panose="02020603050405020304" pitchFamily="18" charset="0"/>
              </a:rPr>
              <a:t>Od 13.03.2012 sme v detašovanom pracovisku Senci rozšírili poskytovanie služieb </a:t>
            </a:r>
            <a:r>
              <a:rPr lang="sk-SK" sz="6400" b="1" dirty="0">
                <a:latin typeface="Times New Roman" panose="02020603050405020304" pitchFamily="18" charset="0"/>
                <a:cs typeface="Times New Roman" panose="02020603050405020304" pitchFamily="18" charset="0"/>
              </a:rPr>
              <a:t>v zariadení podporovaného bývania.</a:t>
            </a:r>
            <a:endParaRPr lang="sk-SK" sz="6400" dirty="0">
              <a:latin typeface="Times New Roman" panose="02020603050405020304" pitchFamily="18" charset="0"/>
              <a:cs typeface="Times New Roman" panose="02020603050405020304" pitchFamily="18" charset="0"/>
            </a:endParaRPr>
          </a:p>
          <a:p>
            <a:pPr marL="0" indent="0">
              <a:buNone/>
            </a:pPr>
            <a:r>
              <a:rPr lang="sk-SK" sz="6400" dirty="0">
                <a:latin typeface="Times New Roman" panose="02020603050405020304" pitchFamily="18" charset="0"/>
                <a:cs typeface="Times New Roman" panose="02020603050405020304" pitchFamily="18" charset="0"/>
              </a:rPr>
              <a:t>Pozitívne výsledky v práci v zariadení podporovaného bývania(ďalej len „ZPB“) nám vnuklo myšlienku pretransformovať celú prevádzku detašovaného pracoviska v Senci na ZPB, čo sme realizovali od 01.05.2016.</a:t>
            </a:r>
          </a:p>
          <a:p>
            <a:pPr marL="0" indent="0">
              <a:buNone/>
            </a:pPr>
            <a:r>
              <a:rPr lang="sk-SK" sz="6400" b="1" dirty="0">
                <a:latin typeface="Times New Roman" panose="02020603050405020304" pitchFamily="18" charset="0"/>
                <a:cs typeface="Times New Roman" panose="02020603050405020304" pitchFamily="18" charset="0"/>
              </a:rPr>
              <a:t> </a:t>
            </a:r>
            <a:endParaRPr lang="sk-SK" sz="6400"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a:xfrm>
            <a:off x="457200" y="338328"/>
            <a:ext cx="8229600" cy="858424"/>
          </a:xfrm>
        </p:spPr>
        <p:txBody>
          <a:bodyPr>
            <a:normAutofit fontScale="90000"/>
          </a:bodyPr>
          <a:lstStyle/>
          <a:p>
            <a:r>
              <a:rPr lang="sk-SK" sz="2700" b="1" dirty="0">
                <a:latin typeface="Times New Roman" panose="02020603050405020304" pitchFamily="18" charset="0"/>
                <a:cs typeface="Times New Roman" panose="02020603050405020304" pitchFamily="18" charset="0"/>
              </a:rPr>
              <a:t>História zariadenia</a:t>
            </a:r>
            <a:r>
              <a:rPr lang="sk-SK" sz="3100" b="1" dirty="0">
                <a:latin typeface="Times New Roman" panose="02020603050405020304" pitchFamily="18" charset="0"/>
                <a:cs typeface="Times New Roman" panose="02020603050405020304" pitchFamily="18" charset="0"/>
              </a:rPr>
              <a:t> </a:t>
            </a:r>
            <a:r>
              <a:rPr lang="sk-SK" sz="2800" dirty="0">
                <a:latin typeface="Times New Roman" panose="02020603050405020304" pitchFamily="18" charset="0"/>
                <a:cs typeface="Times New Roman" panose="02020603050405020304" pitchFamily="18" charset="0"/>
              </a:rPr>
              <a:t/>
            </a:r>
            <a:br>
              <a:rPr lang="sk-SK" sz="2800" dirty="0">
                <a:latin typeface="Times New Roman" panose="02020603050405020304" pitchFamily="18" charset="0"/>
                <a:cs typeface="Times New Roman" panose="02020603050405020304" pitchFamily="18" charset="0"/>
              </a:rPr>
            </a:br>
            <a:endParaRPr lang="sk-SK" sz="2800" dirty="0"/>
          </a:p>
        </p:txBody>
      </p:sp>
    </p:spTree>
    <p:extLst>
      <p:ext uri="{BB962C8B-B14F-4D97-AF65-F5344CB8AC3E}">
        <p14:creationId xmlns:p14="http://schemas.microsoft.com/office/powerpoint/2010/main" val="18228646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7" y="1988839"/>
            <a:ext cx="1800199" cy="3676997"/>
          </a:xfrm>
        </p:spPr>
        <p:txBody>
          <a:bodyPr>
            <a:normAutofit fontScale="77500" lnSpcReduction="20000"/>
          </a:bodyPr>
          <a:lstStyle/>
          <a:p>
            <a:pPr marL="0" indent="0">
              <a:buNone/>
            </a:pPr>
            <a:r>
              <a:rPr lang="sk-SK" sz="2100" dirty="0">
                <a:latin typeface="Times New Roman" panose="02020603050405020304" pitchFamily="18" charset="0"/>
                <a:cs typeface="Times New Roman" panose="02020603050405020304" pitchFamily="18" charset="0"/>
              </a:rPr>
              <a:t>Dňa </a:t>
            </a:r>
            <a:r>
              <a:rPr lang="sk-SK" sz="2100" b="1" dirty="0">
                <a:latin typeface="Times New Roman" panose="02020603050405020304" pitchFamily="18" charset="0"/>
                <a:cs typeface="Times New Roman" panose="02020603050405020304" pitchFamily="18" charset="0"/>
              </a:rPr>
              <a:t>04.12.2015</a:t>
            </a:r>
            <a:r>
              <a:rPr lang="sk-SK" sz="2100" dirty="0">
                <a:latin typeface="Times New Roman" panose="02020603050405020304" pitchFamily="18" charset="0"/>
                <a:cs typeface="Times New Roman" panose="02020603050405020304" pitchFamily="18" charset="0"/>
              </a:rPr>
              <a:t> ku nám zavítal Mikuláš s anjelmi a čertom aj so svojimi pomocníkmi – dobrovoľníkmi z medzinárodnej organizácie INEX Slovakia a pripravil nám zaujímavý program. Mikulášovi a našim kamarátom sme pripravili prekvapenie vo forme divadielka a krátkeho filmu</a:t>
            </a:r>
            <a:r>
              <a:rPr lang="sk-SK" sz="2100" dirty="0" smtClean="0">
                <a:latin typeface="Times New Roman" panose="02020603050405020304" pitchFamily="18" charset="0"/>
                <a:cs typeface="Times New Roman" panose="02020603050405020304" pitchFamily="18" charset="0"/>
              </a:rPr>
              <a:t>. </a:t>
            </a:r>
            <a:endParaRPr lang="sk-SK" sz="2100"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tradície</a:t>
            </a:r>
            <a:endParaRPr lang="sk-SK" sz="2400" dirty="0"/>
          </a:p>
        </p:txBody>
      </p:sp>
      <p:sp>
        <p:nvSpPr>
          <p:cNvPr id="4" name="TextovéPole 3"/>
          <p:cNvSpPr txBox="1"/>
          <p:nvPr/>
        </p:nvSpPr>
        <p:spPr>
          <a:xfrm>
            <a:off x="6012160" y="2636912"/>
            <a:ext cx="2664296" cy="1077218"/>
          </a:xfrm>
          <a:prstGeom prst="rect">
            <a:avLst/>
          </a:prstGeom>
          <a:noFill/>
        </p:spPr>
        <p:txBody>
          <a:bodyPr wrap="square" rtlCol="0">
            <a:spAutoFit/>
          </a:bodyPr>
          <a:lstStyle/>
          <a:p>
            <a:r>
              <a:rPr lang="sk-SK" sz="1600" dirty="0">
                <a:solidFill>
                  <a:schemeClr val="tx2"/>
                </a:solidFill>
                <a:latin typeface="Times New Roman" panose="02020603050405020304" pitchFamily="18" charset="0"/>
                <a:cs typeface="Times New Roman" panose="02020603050405020304" pitchFamily="18" charset="0"/>
              </a:rPr>
              <a:t>Nechýbalo ani prekvapenie v podobe sladkostí. Na záver programu si každý z nás urobil s Mikulášom fotku. </a:t>
            </a:r>
          </a:p>
        </p:txBody>
      </p:sp>
      <p:pic>
        <p:nvPicPr>
          <p:cNvPr id="23554" name="Obrázek 126" descr="C:\Users\DSS Integra\Desktop\Dokumenty_16_06_2014\Akcie_plány_realizácií\2015\Mikuláš_Inex_04_12_2015\foto\IMG_36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34758">
            <a:off x="1927124" y="905796"/>
            <a:ext cx="4392488" cy="3277644"/>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Obrázek 127" descr="C:\Users\DSS Integra\Desktop\Dokumenty_16_06_2014\Akcie_plány_realizácií\2015\Mikuláš_Inex_04_12_2015\foto\IMG_36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8575">
            <a:off x="5135714" y="3609702"/>
            <a:ext cx="4246858" cy="327709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ěticípá hvězda 5"/>
          <p:cNvSpPr/>
          <p:nvPr/>
        </p:nvSpPr>
        <p:spPr>
          <a:xfrm rot="747497">
            <a:off x="7553599" y="836712"/>
            <a:ext cx="914400" cy="914400"/>
          </a:xfrm>
          <a:prstGeom prst="star5">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sk-SK"/>
          </a:p>
        </p:txBody>
      </p:sp>
      <p:sp>
        <p:nvSpPr>
          <p:cNvPr id="9" name="Pěticípá hvězda 8"/>
          <p:cNvSpPr/>
          <p:nvPr/>
        </p:nvSpPr>
        <p:spPr>
          <a:xfrm rot="901167">
            <a:off x="1322286" y="5485100"/>
            <a:ext cx="914400" cy="914400"/>
          </a:xfrm>
          <a:prstGeom prst="star5">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sk-SK"/>
          </a:p>
        </p:txBody>
      </p:sp>
      <p:sp>
        <p:nvSpPr>
          <p:cNvPr id="10" name="Pěticípá hvězda 9"/>
          <p:cNvSpPr/>
          <p:nvPr/>
        </p:nvSpPr>
        <p:spPr>
          <a:xfrm rot="1186120">
            <a:off x="8258114" y="3982819"/>
            <a:ext cx="595503" cy="636725"/>
          </a:xfrm>
          <a:prstGeom prst="star5">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sk-SK"/>
          </a:p>
        </p:txBody>
      </p:sp>
      <p:sp>
        <p:nvSpPr>
          <p:cNvPr id="11" name="Pěticípá hvězda 10"/>
          <p:cNvSpPr/>
          <p:nvPr/>
        </p:nvSpPr>
        <p:spPr>
          <a:xfrm rot="838433">
            <a:off x="5250264" y="3604013"/>
            <a:ext cx="827536" cy="772273"/>
          </a:xfrm>
          <a:prstGeom prst="star5">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sk-SK"/>
          </a:p>
        </p:txBody>
      </p:sp>
      <p:sp>
        <p:nvSpPr>
          <p:cNvPr id="12" name="Pěticípá hvězda 11"/>
          <p:cNvSpPr/>
          <p:nvPr/>
        </p:nvSpPr>
        <p:spPr>
          <a:xfrm rot="20138628">
            <a:off x="1900516" y="1108906"/>
            <a:ext cx="736241" cy="745830"/>
          </a:xfrm>
          <a:prstGeom prst="star5">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sk-SK"/>
          </a:p>
        </p:txBody>
      </p:sp>
      <p:pic>
        <p:nvPicPr>
          <p:cNvPr id="13" name="Picture 2" descr="C:\Users\DSS Integra\Desktop\Dokumenty_16_06_2014\Foto_záloha_foťák_21_08_2015_a_14_03_2016\Záloha_k_21_08_2015\110___12\IMG_37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6095" y="3740595"/>
            <a:ext cx="4246216" cy="318466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3277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13893" y="2063713"/>
            <a:ext cx="2880320" cy="4353347"/>
          </a:xfrm>
        </p:spPr>
        <p:txBody>
          <a:bodyPr/>
          <a:lstStyle/>
          <a:p>
            <a:pPr marL="0" indent="0">
              <a:buNone/>
            </a:pPr>
            <a:r>
              <a:rPr lang="sk-SK" sz="1600" dirty="0">
                <a:latin typeface="Times New Roman" panose="02020603050405020304" pitchFamily="18" charset="0"/>
                <a:cs typeface="Times New Roman" panose="02020603050405020304" pitchFamily="18" charset="0"/>
              </a:rPr>
              <a:t>Dňa </a:t>
            </a:r>
            <a:r>
              <a:rPr lang="sk-SK" sz="1600" b="1" dirty="0">
                <a:latin typeface="Times New Roman" panose="02020603050405020304" pitchFamily="18" charset="0"/>
                <a:cs typeface="Times New Roman" panose="02020603050405020304" pitchFamily="18" charset="0"/>
              </a:rPr>
              <a:t>08.12.2015 </a:t>
            </a:r>
            <a:r>
              <a:rPr lang="sk-SK" sz="1600" dirty="0">
                <a:latin typeface="Times New Roman" panose="02020603050405020304" pitchFamily="18" charset="0"/>
                <a:cs typeface="Times New Roman" panose="02020603050405020304" pitchFamily="18" charset="0"/>
              </a:rPr>
              <a:t>sa u nás uskutočnil vianočný večierok, ktorý je pre nás už tradíciou. </a:t>
            </a:r>
            <a:r>
              <a:rPr lang="sk-SK" sz="1600" dirty="0" err="1">
                <a:latin typeface="Times New Roman" panose="02020603050405020304" pitchFamily="18" charset="0"/>
                <a:cs typeface="Times New Roman" panose="02020603050405020304" pitchFamily="18" charset="0"/>
              </a:rPr>
              <a:t>Odprezentovali</a:t>
            </a:r>
            <a:r>
              <a:rPr lang="sk-SK" sz="1600" dirty="0">
                <a:latin typeface="Times New Roman" panose="02020603050405020304" pitchFamily="18" charset="0"/>
                <a:cs typeface="Times New Roman" panose="02020603050405020304" pitchFamily="18" charset="0"/>
              </a:rPr>
              <a:t> sme svoje schopnosti a zručnosti prostredníctvom hovoreného slova, spevu a divadelného predstavenia. Spoločne s rodičmi sme si pozerali film, ktorý dokumentoval našu celoročnú prácu. Program spestril aj príchod Mikuláša, čerta a anjela a ich štedrá nádielka. Bol to pekný večer plný darčekov, úsmevov, dobrého jedla a vrúcnych objatí. </a:t>
            </a:r>
          </a:p>
          <a:p>
            <a:endParaRPr lang="sk-SK" dirty="0"/>
          </a:p>
        </p:txBody>
      </p:sp>
      <p:sp>
        <p:nvSpPr>
          <p:cNvPr id="3" name="Nadpis 2"/>
          <p:cNvSpPr>
            <a:spLocks noGrp="1"/>
          </p:cNvSpPr>
          <p:nvPr>
            <p:ph type="title"/>
          </p:nvPr>
        </p:nvSpPr>
        <p:spPr>
          <a:xfrm>
            <a:off x="457200" y="338328"/>
            <a:ext cx="8229600" cy="930432"/>
          </a:xfrm>
        </p:spPr>
        <p:txBody>
          <a:bodyPr>
            <a:normAutofit/>
          </a:bodyPr>
          <a:lstStyle/>
          <a:p>
            <a:r>
              <a:rPr lang="sk-SK" sz="2800" dirty="0">
                <a:latin typeface="Times New Roman" panose="02020603050405020304" pitchFamily="18" charset="0"/>
                <a:cs typeface="Times New Roman" panose="02020603050405020304" pitchFamily="18" charset="0"/>
              </a:rPr>
              <a:t>Činnosti a aktivity zariadenia - tradície</a:t>
            </a:r>
            <a:endParaRPr lang="sk-SK" sz="2800" dirty="0"/>
          </a:p>
        </p:txBody>
      </p:sp>
      <p:pic>
        <p:nvPicPr>
          <p:cNvPr id="24578" name="Obrázek 132" descr="C:\Users\DSS Integra\Desktop\Dokumenty_16_06_2014\Akcie_plány_realizácií\2015\Vianočný_večierok_08_12_2015\foto\IMG_4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7258"/>
            <a:ext cx="3470232" cy="259840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Obrázek 131" descr="C:\Users\DSS Integra\Desktop\Dokumenty_16_06_2014\Akcie_plány_realizácií\2015\Vianočný_večierok_08_12_2015\foto\IMG_4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96814">
            <a:off x="5685439" y="881002"/>
            <a:ext cx="3458561" cy="259840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Čtyřcípá hvězda 3"/>
          <p:cNvSpPr/>
          <p:nvPr/>
        </p:nvSpPr>
        <p:spPr>
          <a:xfrm rot="20782422">
            <a:off x="469771" y="3506162"/>
            <a:ext cx="738545" cy="698733"/>
          </a:xfrm>
          <a:prstGeom prst="star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sk-SK"/>
          </a:p>
        </p:txBody>
      </p:sp>
      <p:sp>
        <p:nvSpPr>
          <p:cNvPr id="7" name="Čtyřcípá hvězda 6"/>
          <p:cNvSpPr/>
          <p:nvPr/>
        </p:nvSpPr>
        <p:spPr>
          <a:xfrm rot="1201383">
            <a:off x="5637013" y="5574133"/>
            <a:ext cx="914400" cy="914400"/>
          </a:xfrm>
          <a:prstGeom prst="star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sk-SK"/>
          </a:p>
        </p:txBody>
      </p:sp>
      <p:sp>
        <p:nvSpPr>
          <p:cNvPr id="8" name="Čtyřcípá hvězda 7"/>
          <p:cNvSpPr/>
          <p:nvPr/>
        </p:nvSpPr>
        <p:spPr>
          <a:xfrm rot="1497164">
            <a:off x="5352337" y="1493788"/>
            <a:ext cx="518755" cy="605238"/>
          </a:xfrm>
          <a:prstGeom prst="star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sk-SK"/>
          </a:p>
        </p:txBody>
      </p:sp>
      <p:sp>
        <p:nvSpPr>
          <p:cNvPr id="9" name="Čtyřcípá hvězda 8"/>
          <p:cNvSpPr/>
          <p:nvPr/>
        </p:nvSpPr>
        <p:spPr>
          <a:xfrm rot="1446080">
            <a:off x="6092689" y="3298153"/>
            <a:ext cx="914400" cy="914400"/>
          </a:xfrm>
          <a:prstGeom prst="star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sk-SK"/>
          </a:p>
        </p:txBody>
      </p:sp>
      <p:sp>
        <p:nvSpPr>
          <p:cNvPr id="10" name="Čtyřcípá hvězda 9"/>
          <p:cNvSpPr/>
          <p:nvPr/>
        </p:nvSpPr>
        <p:spPr>
          <a:xfrm rot="1506976">
            <a:off x="993304" y="810598"/>
            <a:ext cx="914400" cy="914400"/>
          </a:xfrm>
          <a:prstGeom prst="star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sk-SK"/>
          </a:p>
        </p:txBody>
      </p:sp>
      <p:sp>
        <p:nvSpPr>
          <p:cNvPr id="11" name="Čtyřcípá hvězda 10"/>
          <p:cNvSpPr/>
          <p:nvPr/>
        </p:nvSpPr>
        <p:spPr>
          <a:xfrm rot="1723372">
            <a:off x="3013031" y="5896719"/>
            <a:ext cx="914400" cy="914400"/>
          </a:xfrm>
          <a:prstGeom prst="star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sk-SK"/>
          </a:p>
        </p:txBody>
      </p:sp>
      <p:sp>
        <p:nvSpPr>
          <p:cNvPr id="12" name="Čtyřcípá hvězda 11"/>
          <p:cNvSpPr/>
          <p:nvPr/>
        </p:nvSpPr>
        <p:spPr>
          <a:xfrm rot="20090955">
            <a:off x="7565684" y="555629"/>
            <a:ext cx="914400" cy="914400"/>
          </a:xfrm>
          <a:prstGeom prst="star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sk-SK"/>
          </a:p>
        </p:txBody>
      </p:sp>
      <p:pic>
        <p:nvPicPr>
          <p:cNvPr id="1026" name="Picture 2" descr="http://www.dssintegra.sk/public/media/fotogalerie/2015/vianocny_vecierok/IMG_4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6285">
            <a:off x="-139272" y="3855039"/>
            <a:ext cx="3748773" cy="281157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8" name="Picture 4" descr="http://www.dssintegra.sk/public/media/fotogalerie/2015/vianocny_vecierok/IMG_40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67954">
            <a:off x="5945847" y="2986569"/>
            <a:ext cx="2760988" cy="368131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1490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611560" y="1844824"/>
            <a:ext cx="7408333" cy="1584176"/>
          </a:xfrm>
        </p:spPr>
        <p:txBody>
          <a:bodyPr/>
          <a:lstStyle/>
          <a:p>
            <a:pPr marL="0" indent="0">
              <a:buNone/>
            </a:pPr>
            <a:r>
              <a:rPr lang="sk-SK" sz="1600" dirty="0">
                <a:latin typeface="Times New Roman" panose="02020603050405020304" pitchFamily="18" charset="0"/>
                <a:cs typeface="Times New Roman" panose="02020603050405020304" pitchFamily="18" charset="0"/>
              </a:rPr>
              <a:t>15. decembra 2015 nás prišli navštíviť do podporovaného bývania žiaci zo Základnej školy Tajovského v Senci. pod vedením p. Kolekovej. Z príležitosti blížiacich sa vianočných sviatkov nás potešili peknými pesničkami, krátkou divadelnou hrou a vlastnoručne vyrobenými vianočnými pozdravmi. Porozprávali sme sa o vianočných zvykoch v jednotlivých rodinách.</a:t>
            </a:r>
          </a:p>
          <a:p>
            <a:endParaRPr lang="sk-SK" dirty="0"/>
          </a:p>
        </p:txBody>
      </p:sp>
      <p:sp>
        <p:nvSpPr>
          <p:cNvPr id="3" name="Nadpis 2"/>
          <p:cNvSpPr>
            <a:spLocks noGrp="1"/>
          </p:cNvSpPr>
          <p:nvPr>
            <p:ph type="title"/>
          </p:nvPr>
        </p:nvSpPr>
        <p:spPr>
          <a:xfrm>
            <a:off x="457200" y="338328"/>
            <a:ext cx="8229600" cy="930432"/>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a:t>
            </a:r>
            <a:r>
              <a:rPr lang="sk-SK" sz="2400" dirty="0" smtClean="0">
                <a:latin typeface="Times New Roman" panose="02020603050405020304" pitchFamily="18" charset="0"/>
                <a:cs typeface="Times New Roman" panose="02020603050405020304" pitchFamily="18" charset="0"/>
              </a:rPr>
              <a:t>tradície</a:t>
            </a:r>
            <a:endParaRPr lang="sk-SK" sz="2400" dirty="0"/>
          </a:p>
        </p:txBody>
      </p:sp>
      <p:pic>
        <p:nvPicPr>
          <p:cNvPr id="25602" name="Obrázek 138" descr="C:\Users\DSS Integra\Desktop\Dokumenty_16_06_2014\Akcie_plány_realizácií\2015\Návšteva_žiakov_v_podporovanom_bývaní_Senec_15_12_2015\PC1501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8" y="2951720"/>
            <a:ext cx="4940160" cy="370512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Obrázek 137" descr="C:\Users\DSS Integra\Desktop\Dokumenty_16_06_2014\Akcie_plány_realizácií\2015\Návšteva_žiakov_v_podporovanom_bývaní_Senec_15_12_2015\PC1501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177" y="2871026"/>
            <a:ext cx="4648195" cy="3486147"/>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6cípá hvězda 4"/>
          <p:cNvSpPr/>
          <p:nvPr/>
        </p:nvSpPr>
        <p:spPr>
          <a:xfrm>
            <a:off x="7784835" y="5541101"/>
            <a:ext cx="439316" cy="457200"/>
          </a:xfrm>
          <a:prstGeom prst="star6">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6cípá hvězda 9"/>
          <p:cNvSpPr/>
          <p:nvPr/>
        </p:nvSpPr>
        <p:spPr>
          <a:xfrm>
            <a:off x="3120988" y="1509936"/>
            <a:ext cx="457200" cy="457200"/>
          </a:xfrm>
          <a:prstGeom prst="star6">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6cípá hvězda 10"/>
          <p:cNvSpPr/>
          <p:nvPr/>
        </p:nvSpPr>
        <p:spPr>
          <a:xfrm>
            <a:off x="3723710" y="5334092"/>
            <a:ext cx="457200" cy="470775"/>
          </a:xfrm>
          <a:prstGeom prst="star6">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6cípá hvězda 11"/>
          <p:cNvSpPr/>
          <p:nvPr/>
        </p:nvSpPr>
        <p:spPr>
          <a:xfrm>
            <a:off x="7511825" y="739734"/>
            <a:ext cx="457200" cy="457200"/>
          </a:xfrm>
          <a:prstGeom prst="star6">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6cípá hvězda 12"/>
          <p:cNvSpPr/>
          <p:nvPr/>
        </p:nvSpPr>
        <p:spPr>
          <a:xfrm>
            <a:off x="2435188" y="312279"/>
            <a:ext cx="457200" cy="470775"/>
          </a:xfrm>
          <a:prstGeom prst="star6">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6cípá hvězda 13"/>
          <p:cNvSpPr/>
          <p:nvPr/>
        </p:nvSpPr>
        <p:spPr>
          <a:xfrm>
            <a:off x="959024" y="3420592"/>
            <a:ext cx="457200" cy="318375"/>
          </a:xfrm>
          <a:prstGeom prst="star6">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7752999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39552" y="4869160"/>
            <a:ext cx="8280920" cy="1722504"/>
          </a:xfrm>
        </p:spPr>
        <p:txBody>
          <a:bodyPr>
            <a:normAutofit fontScale="92500" lnSpcReduction="20000"/>
          </a:bodyPr>
          <a:lstStyle/>
          <a:p>
            <a:pPr marL="0" indent="0">
              <a:buNone/>
            </a:pPr>
            <a:r>
              <a:rPr lang="sk-SK" sz="1800" dirty="0">
                <a:latin typeface="Times New Roman" panose="02020603050405020304" pitchFamily="18" charset="0"/>
                <a:cs typeface="Times New Roman" panose="02020603050405020304" pitchFamily="18" charset="0"/>
              </a:rPr>
              <a:t>V </a:t>
            </a:r>
            <a:r>
              <a:rPr lang="sk-SK" sz="1800" b="1" dirty="0">
                <a:latin typeface="Times New Roman" panose="02020603050405020304" pitchFamily="18" charset="0"/>
                <a:cs typeface="Times New Roman" panose="02020603050405020304" pitchFamily="18" charset="0"/>
              </a:rPr>
              <a:t>stredu 04. marca 2015 </a:t>
            </a:r>
            <a:r>
              <a:rPr lang="sk-SK" sz="1800" dirty="0">
                <a:latin typeface="Times New Roman" panose="02020603050405020304" pitchFamily="18" charset="0"/>
                <a:cs typeface="Times New Roman" panose="02020603050405020304" pitchFamily="18" charset="0"/>
              </a:rPr>
              <a:t>a v</a:t>
            </a:r>
            <a:r>
              <a:rPr lang="sk-SK" sz="1800" b="1" dirty="0">
                <a:latin typeface="Times New Roman" panose="02020603050405020304" pitchFamily="18" charset="0"/>
                <a:cs typeface="Times New Roman" panose="02020603050405020304" pitchFamily="18" charset="0"/>
              </a:rPr>
              <a:t> utorok 10. marca 2015 </a:t>
            </a:r>
            <a:r>
              <a:rPr lang="sk-SK" sz="1800" dirty="0">
                <a:latin typeface="Times New Roman" panose="02020603050405020304" pitchFamily="18" charset="0"/>
                <a:cs typeface="Times New Roman" panose="02020603050405020304" pitchFamily="18" charset="0"/>
              </a:rPr>
              <a:t>sme navštívili medzinárodný dom umenia pre deti </a:t>
            </a:r>
            <a:r>
              <a:rPr lang="sk-SK" sz="1800" dirty="0" err="1">
                <a:latin typeface="Times New Roman" panose="02020603050405020304" pitchFamily="18" charset="0"/>
                <a:cs typeface="Times New Roman" panose="02020603050405020304" pitchFamily="18" charset="0"/>
              </a:rPr>
              <a:t>Bibiana</a:t>
            </a:r>
            <a:r>
              <a:rPr lang="sk-SK" sz="1800" dirty="0">
                <a:latin typeface="Times New Roman" panose="02020603050405020304" pitchFamily="18" charset="0"/>
                <a:cs typeface="Times New Roman" panose="02020603050405020304" pitchFamily="18" charset="0"/>
              </a:rPr>
              <a:t>. Na interaktívnej </a:t>
            </a:r>
            <a:r>
              <a:rPr lang="sk-SK" sz="1800" b="1" dirty="0">
                <a:latin typeface="Times New Roman" panose="02020603050405020304" pitchFamily="18" charset="0"/>
                <a:cs typeface="Times New Roman" panose="02020603050405020304" pitchFamily="18" charset="0"/>
              </a:rPr>
              <a:t>výstave „Na krídlach a krídelkách</a:t>
            </a:r>
            <a:r>
              <a:rPr lang="sk-SK" sz="1800" dirty="0">
                <a:latin typeface="Times New Roman" panose="02020603050405020304" pitchFamily="18" charset="0"/>
                <a:cs typeface="Times New Roman" panose="02020603050405020304" pitchFamily="18" charset="0"/>
              </a:rPr>
              <a:t>“ sme mali možnosť zoznámiť sa so životom vtákov – ich spôsobom života, hniezdení, čím sa živia, rozoznávali sme siluety vtákov, poznávali vajíčka rôznych druhov. Najviac nás zaujali </a:t>
            </a:r>
            <a:r>
              <a:rPr lang="sk-SK" sz="1800" dirty="0" err="1">
                <a:latin typeface="Times New Roman" panose="02020603050405020304" pitchFamily="18" charset="0"/>
                <a:cs typeface="Times New Roman" panose="02020603050405020304" pitchFamily="18" charset="0"/>
              </a:rPr>
              <a:t>tučniaci</a:t>
            </a:r>
            <a:r>
              <a:rPr lang="sk-SK" sz="1800" dirty="0">
                <a:latin typeface="Times New Roman" panose="02020603050405020304" pitchFamily="18" charset="0"/>
                <a:cs typeface="Times New Roman" panose="02020603050405020304" pitchFamily="18" charset="0"/>
              </a:rPr>
              <a:t> v životnej veľkosti a možnosť nakŕmiť albatrosa. Ďalej sme sa zúčastnili na „Veľkých jarných dielničkách“, kde sme mali možnosť vytvoriť z cesta zvieratko a maľovali sme na sklo.</a:t>
            </a:r>
          </a:p>
          <a:p>
            <a:pPr marL="0" indent="0">
              <a:buNone/>
            </a:pPr>
            <a:endParaRPr lang="sk-SK" dirty="0"/>
          </a:p>
        </p:txBody>
      </p:sp>
      <p:sp>
        <p:nvSpPr>
          <p:cNvPr id="3" name="Nadpis 2"/>
          <p:cNvSpPr>
            <a:spLocks noGrp="1"/>
          </p:cNvSpPr>
          <p:nvPr>
            <p:ph type="title"/>
          </p:nvPr>
        </p:nvSpPr>
        <p:spPr>
          <a:xfrm>
            <a:off x="457200" y="338328"/>
            <a:ext cx="8229600" cy="786416"/>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a:t>
            </a:r>
            <a:r>
              <a:rPr lang="sk-SK" sz="2400" dirty="0" smtClean="0">
                <a:latin typeface="Times New Roman" panose="02020603050405020304" pitchFamily="18" charset="0"/>
                <a:cs typeface="Times New Roman" panose="02020603050405020304" pitchFamily="18" charset="0"/>
              </a:rPr>
              <a:t>– voľný čas</a:t>
            </a:r>
            <a:endParaRPr lang="sk-SK" sz="2400" dirty="0"/>
          </a:p>
        </p:txBody>
      </p:sp>
      <p:pic>
        <p:nvPicPr>
          <p:cNvPr id="32770" name="Obrázek 48" descr="C:\Users\DSS Integra\Desktop\Dokumenty_16_06_2014\Akcie_plány_realizácií\2015\Bibiana_Na_krídlach_a_krídelkách_04_a_10_03_2015\Foto_Bibiana_04_a_10_03_2015\foto_web\IMG_06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670694"/>
            <a:ext cx="4018682" cy="3009157"/>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Obrázek 47" descr="C:\Users\DSS Integra\Desktop\Dokumenty_16_06_2014\Akcie_plány_realizácií\2015\Bibiana_Na_krídlach_a_krídelkách_04_a_10_03_2015\Foto_Bibiana_04_a_10_03_2015\foto_web\IMG_06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5" y="2024844"/>
            <a:ext cx="4193407" cy="3145054"/>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www.dssintegra.sk/public/media/fotogalerie/2015/vystava_deticky/IMG_06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818710"/>
            <a:ext cx="3960440" cy="29703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0688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508838" y="1756089"/>
            <a:ext cx="4367418" cy="609517"/>
          </a:xfrm>
        </p:spPr>
        <p:txBody>
          <a:bodyPr/>
          <a:lstStyle/>
          <a:p>
            <a:pPr marL="0" indent="0">
              <a:buNone/>
            </a:pPr>
            <a:r>
              <a:rPr lang="sk-SK" sz="1600" dirty="0" smtClean="0">
                <a:latin typeface="Times New Roman" panose="02020603050405020304" pitchFamily="18" charset="0"/>
                <a:cs typeface="Times New Roman" panose="02020603050405020304" pitchFamily="18" charset="0"/>
              </a:rPr>
              <a:t>13.03.2015 </a:t>
            </a:r>
            <a:r>
              <a:rPr lang="sk-SK" sz="1600" dirty="0">
                <a:latin typeface="Times New Roman" panose="02020603050405020304" pitchFamily="18" charset="0"/>
                <a:cs typeface="Times New Roman" panose="02020603050405020304" pitchFamily="18" charset="0"/>
              </a:rPr>
              <a:t>– Výstava motoriek a lodí v </a:t>
            </a:r>
            <a:r>
              <a:rPr lang="sk-SK" sz="1600" dirty="0" err="1">
                <a:latin typeface="Times New Roman" panose="02020603050405020304" pitchFamily="18" charset="0"/>
                <a:cs typeface="Times New Roman" panose="02020603050405020304" pitchFamily="18" charset="0"/>
              </a:rPr>
              <a:t>Inchebe</a:t>
            </a:r>
            <a:endParaRPr lang="sk-SK" sz="1600"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a:xfrm>
            <a:off x="457200" y="338328"/>
            <a:ext cx="8229600" cy="642400"/>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voľný čas</a:t>
            </a:r>
            <a:endParaRPr lang="sk-SK" sz="2400" dirty="0"/>
          </a:p>
        </p:txBody>
      </p:sp>
      <p:pic>
        <p:nvPicPr>
          <p:cNvPr id="33794" name="Obrázek 50" descr="C:\Users\DSS Integra\Desktop\Dokumenty_16_06_2014\Akcie_plány_realizácií\2015\Výstava_motoriek_a_lodí_Incheba_13_03_2015\Foto\IMG_07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9" y="540029"/>
            <a:ext cx="3085153" cy="2313864"/>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Obrázek 49" descr="C:\Users\DSS Integra\Desktop\Dokumenty_16_06_2014\Akcie_plány_realizácií\2015\Výstava_motoriek_a_lodí_Incheba_13_03_2015\Foto\IMG_07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950" y="496980"/>
            <a:ext cx="3191274" cy="2393456"/>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3258402" y="2856347"/>
            <a:ext cx="2664296" cy="584775"/>
          </a:xfrm>
          <a:prstGeom prst="rect">
            <a:avLst/>
          </a:prstGeom>
          <a:noFill/>
        </p:spPr>
        <p:txBody>
          <a:bodyPr wrap="square" rtlCol="0">
            <a:spAutoFit/>
          </a:bodyPr>
          <a:lstStyle/>
          <a:p>
            <a:r>
              <a:rPr lang="sk-SK" sz="1600" dirty="0" smtClean="0">
                <a:latin typeface="Times New Roman" panose="02020603050405020304" pitchFamily="18" charset="0"/>
                <a:cs typeface="Times New Roman" panose="02020603050405020304" pitchFamily="18" charset="0"/>
              </a:rPr>
              <a:t>20.08.2015 </a:t>
            </a:r>
            <a:r>
              <a:rPr lang="sk-SK" sz="1600" dirty="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Návšteva</a:t>
            </a:r>
          </a:p>
          <a:p>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z DSS </a:t>
            </a:r>
            <a:r>
              <a:rPr lang="sk-SK" sz="1600" dirty="0" err="1">
                <a:latin typeface="Times New Roman" panose="02020603050405020304" pitchFamily="18" charset="0"/>
                <a:cs typeface="Times New Roman" panose="02020603050405020304" pitchFamily="18" charset="0"/>
              </a:rPr>
              <a:t>Merema</a:t>
            </a:r>
            <a:r>
              <a:rPr lang="sk-SK" sz="1600" dirty="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v Senci</a:t>
            </a:r>
            <a:endParaRPr lang="sk-SK" sz="1600" dirty="0">
              <a:latin typeface="Times New Roman" panose="02020603050405020304" pitchFamily="18" charset="0"/>
              <a:cs typeface="Times New Roman" panose="02020603050405020304" pitchFamily="18" charset="0"/>
            </a:endParaRPr>
          </a:p>
        </p:txBody>
      </p:sp>
      <p:pic>
        <p:nvPicPr>
          <p:cNvPr id="33796" name="Obrázek 86" descr="C:\Users\DSS Integra\Desktop\Dokumenty_16_06_2014\Akcie_plány_realizácií\2015\Návšteva_z_DSS_Merema_Senec_20_08_2015\P82007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762" y="2141951"/>
            <a:ext cx="3143023" cy="235726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Obrázek 85" descr="C:\Users\DSS Integra\Desktop\Dokumenty_16_06_2014\Akcie_plány_realizácií\2015\Návšteva_z_DSS_Merema_Senec_20_08_2015\P82007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924" y="2371079"/>
            <a:ext cx="3446028" cy="2584522"/>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3653948" y="4690010"/>
            <a:ext cx="1744996" cy="584775"/>
          </a:xfrm>
          <a:prstGeom prst="rect">
            <a:avLst/>
          </a:prstGeom>
          <a:noFill/>
        </p:spPr>
        <p:txBody>
          <a:bodyPr wrap="square" rtlCol="0">
            <a:spAutoFit/>
          </a:bodyPr>
          <a:lstStyle/>
          <a:p>
            <a:r>
              <a:rPr lang="sk-SK" sz="1600" dirty="0" smtClean="0">
                <a:latin typeface="Times New Roman" panose="02020603050405020304" pitchFamily="18" charset="0"/>
                <a:cs typeface="Times New Roman" panose="02020603050405020304" pitchFamily="18" charset="0"/>
              </a:rPr>
              <a:t>25.08.2015 </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opekačka</a:t>
            </a:r>
            <a:r>
              <a:rPr lang="sk-SK" sz="1600" dirty="0">
                <a:latin typeface="Times New Roman" panose="02020603050405020304" pitchFamily="18" charset="0"/>
                <a:cs typeface="Times New Roman" panose="02020603050405020304" pitchFamily="18" charset="0"/>
              </a:rPr>
              <a:t> Senec</a:t>
            </a:r>
          </a:p>
        </p:txBody>
      </p:sp>
      <p:pic>
        <p:nvPicPr>
          <p:cNvPr id="33798" name="Obrázek 93" descr="C:\Users\DSS Integra\Desktop\Dokumenty_16_06_2014\Akcie_plány_realizácií\2015\Opekačka_Senec_25_08_2015\P82507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4026412"/>
            <a:ext cx="3706501" cy="2779876"/>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http://www.dssintegra.sk/public/media/fotogalerie/2015/navsteva_merema/P820068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96" y="3915986"/>
            <a:ext cx="3999323" cy="299949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392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436096" y="2132857"/>
            <a:ext cx="3240360" cy="3960440"/>
          </a:xfrm>
        </p:spPr>
        <p:txBody>
          <a:bodyPr>
            <a:normAutofit/>
          </a:bodyPr>
          <a:lstStyle/>
          <a:p>
            <a:pPr marL="0" indent="0">
              <a:buNone/>
            </a:pPr>
            <a:r>
              <a:rPr lang="sk-SK" sz="1700" b="1" dirty="0">
                <a:latin typeface="Times New Roman" panose="02020603050405020304" pitchFamily="18" charset="0"/>
                <a:cs typeface="Times New Roman" panose="02020603050405020304" pitchFamily="18" charset="0"/>
              </a:rPr>
              <a:t>22. september 2015 </a:t>
            </a:r>
            <a:r>
              <a:rPr lang="sk-SK" sz="1700" dirty="0">
                <a:latin typeface="Times New Roman" panose="02020603050405020304" pitchFamily="18" charset="0"/>
                <a:cs typeface="Times New Roman" panose="02020603050405020304" pitchFamily="18" charset="0"/>
              </a:rPr>
              <a:t>sme strávili v Zariadení podporovaného bývania v Senci. Zamestnanci a klienti si pre nás pripravili zaujímavý program, ktorého súčasťou bolo posedenie pri káve a koláčiku  a neskôr obed v reštaurácii LOBSTER. Dopoludnie nám spríjemňovala gitara, rozhovory a opätovné stretnutia s kamarátmi. Taktiež sme sa poprechádzali a obdivovali krásu jesennej prírody v okolí seneckých jazier.</a:t>
            </a:r>
          </a:p>
          <a:p>
            <a:endParaRPr lang="sk-SK" dirty="0"/>
          </a:p>
        </p:txBody>
      </p:sp>
      <p:sp>
        <p:nvSpPr>
          <p:cNvPr id="3" name="Nadpis 2"/>
          <p:cNvSpPr>
            <a:spLocks noGrp="1"/>
          </p:cNvSpPr>
          <p:nvPr>
            <p:ph type="title"/>
          </p:nvPr>
        </p:nvSpPr>
        <p:spPr>
          <a:xfrm>
            <a:off x="457200" y="338328"/>
            <a:ext cx="8229600" cy="714408"/>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voľný čas</a:t>
            </a:r>
            <a:endParaRPr lang="sk-SK" sz="2400" dirty="0"/>
          </a:p>
        </p:txBody>
      </p:sp>
      <p:pic>
        <p:nvPicPr>
          <p:cNvPr id="4098" name="Obrázek 97" descr="C:\Users\DSS Integra\Desktop\Dokumenty_16_06_2014\Akcie_plány_realizácií\2015\Spoznávanie_jesennej_prírody_Senec_Lobster_22_09_2015\IMG_27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94" y="623912"/>
            <a:ext cx="2808178" cy="2099572"/>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Obrázek 96" descr="C:\Users\DSS Integra\Desktop\Dokumenty_16_06_2014\Akcie_plány_realizácií\2015\Spoznávanie_jesennej_prírody_Senec_Lobster_22_09_2015\IMG_27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139" y="1549849"/>
            <a:ext cx="3055870" cy="2284762"/>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7162" y="3150834"/>
            <a:ext cx="3359074" cy="2519307"/>
          </a:xfrm>
          <a:prstGeom prst="rect">
            <a:avLst/>
          </a:prstGeom>
          <a:effectLst>
            <a:softEdge rad="317500"/>
          </a:effectLst>
        </p:spPr>
      </p:pic>
      <p:pic>
        <p:nvPicPr>
          <p:cNvPr id="2050" name="Picture 2" descr="http://www.dssintegra.sk/public/media/fotogalerie/2015/spoznavanie_jesene/IMG_28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92" y="4449993"/>
            <a:ext cx="3309939" cy="248245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2759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00411" y="1744185"/>
            <a:ext cx="8352927" cy="1185581"/>
          </a:xfrm>
        </p:spPr>
        <p:txBody>
          <a:bodyPr/>
          <a:lstStyle/>
          <a:p>
            <a:pPr marL="0" indent="0" algn="just">
              <a:buNone/>
            </a:pPr>
            <a:r>
              <a:rPr lang="sk-SK" sz="1600" dirty="0">
                <a:latin typeface="Times New Roman" panose="02020603050405020304" pitchFamily="18" charset="0"/>
                <a:cs typeface="Times New Roman" panose="02020603050405020304" pitchFamily="18" charset="0"/>
              </a:rPr>
              <a:t>Dňa 1</a:t>
            </a:r>
            <a:r>
              <a:rPr lang="sk-SK" sz="1600" b="1" dirty="0">
                <a:latin typeface="Times New Roman" panose="02020603050405020304" pitchFamily="18" charset="0"/>
                <a:cs typeface="Times New Roman" panose="02020603050405020304" pitchFamily="18" charset="0"/>
              </a:rPr>
              <a:t>6.12.2015</a:t>
            </a:r>
            <a:r>
              <a:rPr lang="sk-SK" sz="1600" dirty="0">
                <a:latin typeface="Times New Roman" panose="02020603050405020304" pitchFamily="18" charset="0"/>
                <a:cs typeface="Times New Roman" panose="02020603050405020304" pitchFamily="18" charset="0"/>
              </a:rPr>
              <a:t> sme sa vybrali sviatočne naladiť na </a:t>
            </a:r>
            <a:r>
              <a:rPr lang="sk-SK" sz="1600" b="1" dirty="0">
                <a:latin typeface="Times New Roman" panose="02020603050405020304" pitchFamily="18" charset="0"/>
                <a:cs typeface="Times New Roman" panose="02020603050405020304" pitchFamily="18" charset="0"/>
              </a:rPr>
              <a:t>vianočné trhy </a:t>
            </a:r>
            <a:r>
              <a:rPr lang="sk-SK" sz="1600" dirty="0">
                <a:latin typeface="Times New Roman" panose="02020603050405020304" pitchFamily="18" charset="0"/>
                <a:cs typeface="Times New Roman" panose="02020603050405020304" pitchFamily="18" charset="0"/>
              </a:rPr>
              <a:t>do Starého mesta v Bratislave. Pozreli sme si vianočný stromček na Hlavnom námestí, výzdobu uličiek v centre mesta, obchody s darčekmi a stánky s rôznymi voňavými dobrotami. Zahriali sme sa lahodným punčom a späť sme sa vrátili naplnení vianočnou atmosférou a pokojom.</a:t>
            </a:r>
          </a:p>
          <a:p>
            <a:pPr algn="just"/>
            <a:endParaRPr lang="sk-SK" dirty="0"/>
          </a:p>
        </p:txBody>
      </p:sp>
      <p:sp>
        <p:nvSpPr>
          <p:cNvPr id="3" name="Nadpis 2"/>
          <p:cNvSpPr>
            <a:spLocks noGrp="1"/>
          </p:cNvSpPr>
          <p:nvPr>
            <p:ph type="title"/>
          </p:nvPr>
        </p:nvSpPr>
        <p:spPr>
          <a:xfrm>
            <a:off x="457200" y="338328"/>
            <a:ext cx="8229600" cy="667552"/>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voľný čas</a:t>
            </a:r>
            <a:endParaRPr lang="sk-SK" sz="2400" dirty="0"/>
          </a:p>
        </p:txBody>
      </p:sp>
      <p:pic>
        <p:nvPicPr>
          <p:cNvPr id="4" name="Obrázek 140" descr="C:\Users\DSS Integra\Desktop\Dokumenty_16_06_2014\Akcie_plány_realizácií\2015\Vianočmé_trhy_Bratislava_16_12_2015\IMG_41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 y="2478803"/>
            <a:ext cx="3437644" cy="258583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7cípá hvězda 5"/>
          <p:cNvSpPr/>
          <p:nvPr/>
        </p:nvSpPr>
        <p:spPr>
          <a:xfrm>
            <a:off x="2829793" y="777280"/>
            <a:ext cx="457200" cy="457200"/>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7cípá hvězda 6"/>
          <p:cNvSpPr/>
          <p:nvPr/>
        </p:nvSpPr>
        <p:spPr>
          <a:xfrm>
            <a:off x="3648472" y="1615480"/>
            <a:ext cx="228600" cy="22927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7cípá hvězda 7"/>
          <p:cNvSpPr/>
          <p:nvPr/>
        </p:nvSpPr>
        <p:spPr>
          <a:xfrm>
            <a:off x="2944093" y="4595270"/>
            <a:ext cx="228600" cy="228600"/>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7cípá hvězda 8"/>
          <p:cNvSpPr/>
          <p:nvPr/>
        </p:nvSpPr>
        <p:spPr>
          <a:xfrm>
            <a:off x="4806643" y="1005880"/>
            <a:ext cx="457200" cy="38522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7cípá hvězda 9"/>
          <p:cNvSpPr/>
          <p:nvPr/>
        </p:nvSpPr>
        <p:spPr>
          <a:xfrm>
            <a:off x="4786405" y="2586543"/>
            <a:ext cx="228600" cy="22792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7cípá hvězda 10"/>
          <p:cNvSpPr/>
          <p:nvPr/>
        </p:nvSpPr>
        <p:spPr>
          <a:xfrm>
            <a:off x="7452320" y="548680"/>
            <a:ext cx="457200" cy="457200"/>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7cípá hvězda 11"/>
          <p:cNvSpPr/>
          <p:nvPr/>
        </p:nvSpPr>
        <p:spPr>
          <a:xfrm>
            <a:off x="6842348" y="2450940"/>
            <a:ext cx="228600" cy="22792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7cípá hvězda 12"/>
          <p:cNvSpPr/>
          <p:nvPr/>
        </p:nvSpPr>
        <p:spPr>
          <a:xfrm>
            <a:off x="7338020" y="1329226"/>
            <a:ext cx="228600" cy="22792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7cípá hvězda 13"/>
          <p:cNvSpPr/>
          <p:nvPr/>
        </p:nvSpPr>
        <p:spPr>
          <a:xfrm>
            <a:off x="8460432" y="2564904"/>
            <a:ext cx="228600" cy="22792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7cípá hvězda 14"/>
          <p:cNvSpPr/>
          <p:nvPr/>
        </p:nvSpPr>
        <p:spPr>
          <a:xfrm>
            <a:off x="539552" y="480266"/>
            <a:ext cx="228600" cy="22792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7cípá hvězda 15"/>
          <p:cNvSpPr/>
          <p:nvPr/>
        </p:nvSpPr>
        <p:spPr>
          <a:xfrm>
            <a:off x="1489441" y="1455233"/>
            <a:ext cx="457200" cy="38522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7cípá hvězda 16"/>
          <p:cNvSpPr/>
          <p:nvPr/>
        </p:nvSpPr>
        <p:spPr>
          <a:xfrm>
            <a:off x="5692802" y="3212976"/>
            <a:ext cx="457200" cy="38522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7cípá hvězda 17"/>
          <p:cNvSpPr/>
          <p:nvPr/>
        </p:nvSpPr>
        <p:spPr>
          <a:xfrm>
            <a:off x="577884" y="5510312"/>
            <a:ext cx="228600" cy="22927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242" name="Picture 2" descr="http://www.dssintegra.sk/public/media/fotogalerie/2015/vianocne_trhy/IMG_41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295" y="3698410"/>
            <a:ext cx="3772003" cy="282900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44" name="Picture 4" descr="http://www.dssintegra.sk/public/media/fotogalerie/2015/vianocne_trhy/IMG_41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62201">
            <a:off x="2897940" y="2663128"/>
            <a:ext cx="2898213" cy="386428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5549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8" y="1340768"/>
            <a:ext cx="2592287" cy="3450696"/>
          </a:xfrm>
        </p:spPr>
        <p:txBody>
          <a:bodyPr/>
          <a:lstStyle/>
          <a:p>
            <a:pPr marL="0" indent="0">
              <a:buNone/>
            </a:pPr>
            <a:r>
              <a:rPr lang="sk-SK" sz="1600" dirty="0">
                <a:latin typeface="Times New Roman" panose="02020603050405020304" pitchFamily="18" charset="0"/>
                <a:cs typeface="Times New Roman" panose="02020603050405020304" pitchFamily="18" charset="0"/>
              </a:rPr>
              <a:t>Dňa </a:t>
            </a:r>
            <a:r>
              <a:rPr lang="sk-SK" sz="1600" b="1" dirty="0">
                <a:latin typeface="Times New Roman" panose="02020603050405020304" pitchFamily="18" charset="0"/>
                <a:cs typeface="Times New Roman" panose="02020603050405020304" pitchFamily="18" charset="0"/>
              </a:rPr>
              <a:t>16.5.2015</a:t>
            </a:r>
            <a:r>
              <a:rPr lang="sk-SK" sz="1600" dirty="0">
                <a:latin typeface="Times New Roman" panose="02020603050405020304" pitchFamily="18" charset="0"/>
                <a:cs typeface="Times New Roman" panose="02020603050405020304" pitchFamily="18" charset="0"/>
              </a:rPr>
              <a:t> sa u nás po prvýkrát konal </a:t>
            </a:r>
            <a:r>
              <a:rPr lang="sk-SK" sz="1600" dirty="0" err="1">
                <a:latin typeface="Times New Roman" panose="02020603050405020304" pitchFamily="18" charset="0"/>
                <a:cs typeface="Times New Roman" panose="02020603050405020304" pitchFamily="18" charset="0"/>
              </a:rPr>
              <a:t>Restaurant</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Day</a:t>
            </a:r>
            <a:r>
              <a:rPr lang="sk-SK" sz="1600" dirty="0">
                <a:latin typeface="Times New Roman" panose="02020603050405020304" pitchFamily="18" charset="0"/>
                <a:cs typeface="Times New Roman" panose="02020603050405020304" pitchFamily="18" charset="0"/>
              </a:rPr>
              <a:t>. </a:t>
            </a:r>
            <a:r>
              <a:rPr lang="sk-SK" sz="1600" b="1" dirty="0" err="1">
                <a:latin typeface="Times New Roman" panose="02020603050405020304" pitchFamily="18" charset="0"/>
                <a:cs typeface="Times New Roman" panose="02020603050405020304" pitchFamily="18" charset="0"/>
              </a:rPr>
              <a:t>Restaurant</a:t>
            </a:r>
            <a:r>
              <a:rPr lang="sk-SK" sz="1600" b="1" dirty="0">
                <a:latin typeface="Times New Roman" panose="02020603050405020304" pitchFamily="18" charset="0"/>
                <a:cs typeface="Times New Roman" panose="02020603050405020304" pitchFamily="18" charset="0"/>
              </a:rPr>
              <a:t> </a:t>
            </a:r>
            <a:r>
              <a:rPr lang="sk-SK" sz="1600" b="1" dirty="0" err="1">
                <a:latin typeface="Times New Roman" panose="02020603050405020304" pitchFamily="18" charset="0"/>
                <a:cs typeface="Times New Roman" panose="02020603050405020304" pitchFamily="18" charset="0"/>
              </a:rPr>
              <a:t>Day</a:t>
            </a:r>
            <a:r>
              <a:rPr lang="sk-SK" sz="1600" b="1" dirty="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je oslava jedla 4 dni do roka, kedy si ktokoľvek na celom svete môže otvoriť pop – </a:t>
            </a:r>
            <a:r>
              <a:rPr lang="sk-SK" sz="1600" dirty="0" err="1">
                <a:latin typeface="Times New Roman" panose="02020603050405020304" pitchFamily="18" charset="0"/>
                <a:cs typeface="Times New Roman" panose="02020603050405020304" pitchFamily="18" charset="0"/>
              </a:rPr>
              <a:t>up</a:t>
            </a:r>
            <a:r>
              <a:rPr lang="sk-SK" sz="1600" dirty="0">
                <a:latin typeface="Times New Roman" panose="02020603050405020304" pitchFamily="18" charset="0"/>
                <a:cs typeface="Times New Roman" panose="02020603050405020304" pitchFamily="18" charset="0"/>
              </a:rPr>
              <a:t> reštauráciu. Aj my sme sa rozhodli ponúknuť výborné špeciality, pričom návštevníci mali možnosť prispieť na dobrú vec – rehabilitačný prístroj pre našich klientov</a:t>
            </a:r>
            <a:r>
              <a:rPr lang="sk-SK" sz="1600" dirty="0"/>
              <a:t>.</a:t>
            </a:r>
          </a:p>
          <a:p>
            <a:endParaRPr lang="sk-SK" dirty="0"/>
          </a:p>
        </p:txBody>
      </p:sp>
      <p:sp>
        <p:nvSpPr>
          <p:cNvPr id="3" name="Nadpis 2"/>
          <p:cNvSpPr>
            <a:spLocks noGrp="1"/>
          </p:cNvSpPr>
          <p:nvPr>
            <p:ph type="title"/>
          </p:nvPr>
        </p:nvSpPr>
        <p:spPr>
          <a:xfrm>
            <a:off x="457200" y="338328"/>
            <a:ext cx="8229600" cy="786416"/>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a:t>
            </a:r>
            <a:r>
              <a:rPr lang="sk-SK" sz="2400" dirty="0" smtClean="0">
                <a:latin typeface="Times New Roman" panose="02020603050405020304" pitchFamily="18" charset="0"/>
                <a:cs typeface="Times New Roman" panose="02020603050405020304" pitchFamily="18" charset="0"/>
              </a:rPr>
              <a:t>projekty</a:t>
            </a:r>
            <a:endParaRPr lang="sk-SK" sz="2400" dirty="0"/>
          </a:p>
        </p:txBody>
      </p:sp>
      <p:pic>
        <p:nvPicPr>
          <p:cNvPr id="3074" name="Obrázek 60" descr="C:\Users\DSS Integra\Desktop\Dokumenty_16_06_2014\Akcie_plány_realizácií\2015\Restaurant_day_16_05_2015\Restaurant Day - foto\IMG_11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661" y="1124744"/>
            <a:ext cx="3173372" cy="238003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Obrázek 59" descr="C:\Users\DSS Integra\Desktop\Dokumenty_16_06_2014\Akcie_plány_realizácií\2015\Restaurant_day_16_05_2015\Restaurant Day - foto\IMG_11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7483">
            <a:off x="5361092" y="3950002"/>
            <a:ext cx="3623309" cy="271748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071" y="1844824"/>
            <a:ext cx="4192256" cy="3144192"/>
          </a:xfrm>
          <a:prstGeom prst="rect">
            <a:avLst/>
          </a:prstGeom>
          <a:effectLst>
            <a:softEdge rad="317500"/>
          </a:effectLst>
        </p:spPr>
      </p:pic>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0380">
            <a:off x="1503853" y="3794260"/>
            <a:ext cx="4032572" cy="3024429"/>
          </a:xfrm>
          <a:prstGeom prst="rect">
            <a:avLst/>
          </a:prstGeom>
          <a:effectLst>
            <a:softEdge rad="317500"/>
          </a:effectLst>
        </p:spPr>
      </p:pic>
    </p:spTree>
    <p:extLst>
      <p:ext uri="{BB962C8B-B14F-4D97-AF65-F5344CB8AC3E}">
        <p14:creationId xmlns:p14="http://schemas.microsoft.com/office/powerpoint/2010/main" val="23667998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rot="20413310">
            <a:off x="943607" y="3523614"/>
            <a:ext cx="6768752" cy="1440159"/>
          </a:xfrm>
        </p:spPr>
        <p:txBody>
          <a:bodyPr>
            <a:normAutofit/>
          </a:bodyPr>
          <a:lstStyle/>
          <a:p>
            <a:pPr marL="0" indent="0">
              <a:buNone/>
            </a:pPr>
            <a:r>
              <a:rPr lang="sk-SK" sz="1600" dirty="0" smtClean="0">
                <a:latin typeface="Times New Roman" panose="02020603050405020304" pitchFamily="18" charset="0"/>
                <a:cs typeface="Times New Roman" panose="02020603050405020304" pitchFamily="18" charset="0"/>
              </a:rPr>
              <a:t>Detský fond SR prostredníctvom Konta bariér nám pomohol zrealizovať projekt „Záves </a:t>
            </a:r>
            <a:r>
              <a:rPr lang="sk-SK" sz="1600" dirty="0">
                <a:latin typeface="Times New Roman" panose="02020603050405020304" pitchFamily="18" charset="0"/>
                <a:cs typeface="Times New Roman" panose="02020603050405020304" pitchFamily="18" charset="0"/>
              </a:rPr>
              <a:t>k mobilným </a:t>
            </a:r>
            <a:r>
              <a:rPr lang="sk-SK" sz="1600" dirty="0" smtClean="0">
                <a:latin typeface="Times New Roman" panose="02020603050405020304" pitchFamily="18" charset="0"/>
                <a:cs typeface="Times New Roman" panose="02020603050405020304" pitchFamily="18" charset="0"/>
              </a:rPr>
              <a:t>zdvihákom“, čo je </a:t>
            </a:r>
            <a:r>
              <a:rPr lang="sk-SK" sz="1600" dirty="0">
                <a:latin typeface="Times New Roman" panose="02020603050405020304" pitchFamily="18" charset="0"/>
                <a:cs typeface="Times New Roman" panose="02020603050405020304" pitchFamily="18" charset="0"/>
              </a:rPr>
              <a:t>zdvíhací vak </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a závesná tyč, ktoré sa využívajú v kombinácií s mobilným zdvíhacím zariadením u prijímateľov sociálnej služby, ktorí si vyžadujú plnú podporu tela v polohe na chrbte, buď v priebehu prenosu alebo v statickej polohe ležmo.</a:t>
            </a:r>
          </a:p>
        </p:txBody>
      </p:sp>
      <p:sp>
        <p:nvSpPr>
          <p:cNvPr id="3" name="Nadpis 2"/>
          <p:cNvSpPr>
            <a:spLocks noGrp="1"/>
          </p:cNvSpPr>
          <p:nvPr>
            <p:ph type="title"/>
          </p:nvPr>
        </p:nvSpPr>
        <p:spPr>
          <a:xfrm>
            <a:off x="457200" y="338328"/>
            <a:ext cx="8229600" cy="642400"/>
          </a:xfrm>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projekty</a:t>
            </a:r>
            <a:endParaRPr lang="sk-SK" sz="2400" dirty="0"/>
          </a:p>
        </p:txBody>
      </p:sp>
      <p:pic>
        <p:nvPicPr>
          <p:cNvPr id="1026" name="Picture 2" descr="C:\Users\RIADITEL\Desktop\Integra\Projekty\2015\Detský fond SR\Zdvihák_doplnok_22_06_2015\IMG_17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264792">
            <a:off x="804521" y="1232545"/>
            <a:ext cx="3847914" cy="288593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7" name="Picture 3" descr="C:\Users\RIADITEL\Desktop\Integra\Projekty\2015\Detský fond SR\Zdvihák_doplnok_22_06_2015\IMG_1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186066">
            <a:off x="5234189" y="3566853"/>
            <a:ext cx="4233752" cy="317531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rot="1436526">
            <a:off x="5580112" y="1844824"/>
            <a:ext cx="1159292" cy="369332"/>
          </a:xfrm>
          <a:prstGeom prst="rect">
            <a:avLst/>
          </a:prstGeom>
          <a:noFill/>
        </p:spPr>
        <p:txBody>
          <a:bodyPr wrap="none" rtlCol="0">
            <a:spAutoFit/>
          </a:bodyPr>
          <a:lstStyle/>
          <a:p>
            <a:r>
              <a:rPr lang="sk-SK" dirty="0" smtClean="0">
                <a:solidFill>
                  <a:schemeClr val="tx2"/>
                </a:solidFill>
              </a:rPr>
              <a:t>Ďakujeme</a:t>
            </a:r>
            <a:endParaRPr lang="sk-SK" dirty="0">
              <a:solidFill>
                <a:schemeClr val="tx2"/>
              </a:solidFill>
            </a:endParaRPr>
          </a:p>
        </p:txBody>
      </p:sp>
    </p:spTree>
    <p:extLst>
      <p:ext uri="{BB962C8B-B14F-4D97-AF65-F5344CB8AC3E}">
        <p14:creationId xmlns:p14="http://schemas.microsoft.com/office/powerpoint/2010/main" val="15550900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824256" y="1556793"/>
            <a:ext cx="5394257" cy="596596"/>
          </a:xfrm>
        </p:spPr>
        <p:txBody>
          <a:bodyPr>
            <a:normAutofit/>
          </a:bodyPr>
          <a:lstStyle/>
          <a:p>
            <a:pPr marL="0" indent="0">
              <a:buNone/>
            </a:pPr>
            <a:r>
              <a:rPr lang="sk-SK" sz="1600" dirty="0">
                <a:latin typeface="Times New Roman" panose="02020603050405020304" pitchFamily="18" charset="0"/>
                <a:cs typeface="Times New Roman" panose="02020603050405020304" pitchFamily="18" charset="0"/>
              </a:rPr>
              <a:t>Občianske združenie Pegas nám zakúpilo pomôcky na terapeutické činnosti a tým pomohlo realizovať  </a:t>
            </a:r>
            <a:r>
              <a:rPr lang="sk-SK" sz="1600" dirty="0" smtClean="0">
                <a:latin typeface="Times New Roman" panose="02020603050405020304" pitchFamily="18" charset="0"/>
                <a:cs typeface="Times New Roman" panose="02020603050405020304" pitchFamily="18" charset="0"/>
              </a:rPr>
              <a:t>prvky:</a:t>
            </a:r>
            <a:endParaRPr lang="sk-SK" sz="1600" dirty="0"/>
          </a:p>
        </p:txBody>
      </p:sp>
      <p:sp>
        <p:nvSpPr>
          <p:cNvPr id="3" name="Nadpis 2"/>
          <p:cNvSpPr>
            <a:spLocks noGrp="1"/>
          </p:cNvSpPr>
          <p:nvPr>
            <p:ph type="title"/>
          </p:nvPr>
        </p:nvSpPr>
        <p:spPr/>
        <p:txBody>
          <a:bodyPr>
            <a:normAutofit/>
          </a:bodyPr>
          <a:lstStyle/>
          <a:p>
            <a:r>
              <a:rPr lang="sk-SK" sz="2400" dirty="0">
                <a:latin typeface="Times New Roman" panose="02020603050405020304" pitchFamily="18" charset="0"/>
                <a:cs typeface="Times New Roman" panose="02020603050405020304" pitchFamily="18" charset="0"/>
              </a:rPr>
              <a:t>Činnosti a aktivity zariadenia – projekty</a:t>
            </a:r>
            <a:endParaRPr lang="sk-SK"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760" y="1760966"/>
            <a:ext cx="2602626" cy="1717733"/>
          </a:xfrm>
          <a:prstGeom prst="rect">
            <a:avLst/>
          </a:prstGeom>
          <a:effectLst>
            <a:softEdge rad="317500"/>
          </a:effectLst>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978" y="522632"/>
            <a:ext cx="1545908" cy="2612802"/>
          </a:xfrm>
          <a:prstGeom prst="rect">
            <a:avLst/>
          </a:prstGeom>
          <a:effectLst>
            <a:softEdge rad="317500"/>
          </a:effectLst>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7178">
            <a:off x="6896054" y="1063040"/>
            <a:ext cx="1767728" cy="1767728"/>
          </a:xfrm>
          <a:prstGeom prst="rect">
            <a:avLst/>
          </a:prstGeom>
          <a:effectLst>
            <a:softEdge rad="317500"/>
          </a:effectLst>
        </p:spPr>
      </p:pic>
      <p:pic>
        <p:nvPicPr>
          <p:cNvPr id="7" name="Picture 2" descr="http://www.jivamukti.com.ec/imagenes/aromaterap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21230">
            <a:off x="1570809" y="3050230"/>
            <a:ext cx="3206248" cy="212681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Picture 4" descr="http://www.iellas.com/images/aceites_esenciale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98782">
            <a:off x="5851346" y="2886624"/>
            <a:ext cx="2862451" cy="214993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Picture 6" descr="http://unizdrav.sk/thumbs/800-800-watermark-75/6c/ab/6cab4588fecc39aa45e581040db46ed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151752">
            <a:off x="438978" y="4797152"/>
            <a:ext cx="2659663" cy="17720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 name="Picture 8" descr="http://files.studio4ladies.webnode.cz/200002910-ea77deb2cc/l%C3%A1vov%C3%A9%20kamen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6602">
            <a:off x="5609889" y="4714696"/>
            <a:ext cx="2805252" cy="210394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1984886" y="2483680"/>
            <a:ext cx="1362874" cy="338554"/>
          </a:xfrm>
          <a:prstGeom prst="rect">
            <a:avLst/>
          </a:prstGeom>
          <a:noFill/>
        </p:spPr>
        <p:txBody>
          <a:bodyPr wrap="none" rtlCol="0">
            <a:spAutoFit/>
          </a:bodyPr>
          <a:lstStyle/>
          <a:p>
            <a:r>
              <a:rPr lang="sk-SK" sz="1600" dirty="0" err="1" smtClean="0">
                <a:solidFill>
                  <a:schemeClr val="tx2"/>
                </a:solidFill>
                <a:latin typeface="Times New Roman" panose="02020603050405020304" pitchFamily="18" charset="0"/>
                <a:cs typeface="Times New Roman" panose="02020603050405020304" pitchFamily="18" charset="0"/>
              </a:rPr>
              <a:t>muzikoterapie</a:t>
            </a:r>
            <a:endParaRPr lang="sk-SK" sz="1600" dirty="0">
              <a:solidFill>
                <a:schemeClr val="tx2"/>
              </a:solidFill>
            </a:endParaRPr>
          </a:p>
        </p:txBody>
      </p:sp>
      <p:sp>
        <p:nvSpPr>
          <p:cNvPr id="12" name="Obdélník 11"/>
          <p:cNvSpPr/>
          <p:nvPr/>
        </p:nvSpPr>
        <p:spPr>
          <a:xfrm>
            <a:off x="4632296" y="4120401"/>
            <a:ext cx="1440160" cy="338554"/>
          </a:xfrm>
          <a:prstGeom prst="rect">
            <a:avLst/>
          </a:prstGeom>
        </p:spPr>
        <p:txBody>
          <a:bodyPr wrap="square">
            <a:spAutoFit/>
          </a:bodyPr>
          <a:lstStyle/>
          <a:p>
            <a:r>
              <a:rPr lang="sk-SK" sz="1600" dirty="0" err="1" smtClean="0">
                <a:solidFill>
                  <a:schemeClr val="tx2"/>
                </a:solidFill>
                <a:latin typeface="Times New Roman" panose="02020603050405020304" pitchFamily="18" charset="0"/>
                <a:cs typeface="Times New Roman" panose="02020603050405020304" pitchFamily="18" charset="0"/>
              </a:rPr>
              <a:t>aromaterapie</a:t>
            </a:r>
            <a:endParaRPr lang="sk-SK" sz="1600" dirty="0">
              <a:solidFill>
                <a:schemeClr val="tx2"/>
              </a:solidFill>
            </a:endParaRPr>
          </a:p>
        </p:txBody>
      </p:sp>
      <p:sp>
        <p:nvSpPr>
          <p:cNvPr id="13" name="Obdélník 12"/>
          <p:cNvSpPr/>
          <p:nvPr/>
        </p:nvSpPr>
        <p:spPr>
          <a:xfrm>
            <a:off x="2991296" y="5765204"/>
            <a:ext cx="3081160" cy="338554"/>
          </a:xfrm>
          <a:prstGeom prst="rect">
            <a:avLst/>
          </a:prstGeom>
        </p:spPr>
        <p:txBody>
          <a:bodyPr wrap="square">
            <a:spAutoFit/>
          </a:bodyPr>
          <a:lstStyle/>
          <a:p>
            <a:r>
              <a:rPr lang="sk-SK" sz="1600" dirty="0" smtClean="0">
                <a:solidFill>
                  <a:schemeClr val="tx2"/>
                </a:solidFill>
                <a:latin typeface="Times New Roman" panose="02020603050405020304" pitchFamily="18" charset="0"/>
                <a:cs typeface="Times New Roman" panose="02020603050405020304" pitchFamily="18" charset="0"/>
              </a:rPr>
              <a:t>rozšírenie </a:t>
            </a:r>
            <a:r>
              <a:rPr lang="sk-SK" sz="1600" dirty="0">
                <a:solidFill>
                  <a:schemeClr val="tx2"/>
                </a:solidFill>
                <a:latin typeface="Times New Roman" panose="02020603050405020304" pitchFamily="18" charset="0"/>
                <a:cs typeface="Times New Roman" panose="02020603050405020304" pitchFamily="18" charset="0"/>
              </a:rPr>
              <a:t>rehabilitačných činností</a:t>
            </a:r>
            <a:endParaRPr lang="sk-SK" sz="1600" dirty="0">
              <a:solidFill>
                <a:schemeClr val="tx2"/>
              </a:solidFill>
            </a:endParaRPr>
          </a:p>
        </p:txBody>
      </p:sp>
      <p:sp>
        <p:nvSpPr>
          <p:cNvPr id="14" name="TextovéPole 13"/>
          <p:cNvSpPr txBox="1"/>
          <p:nvPr/>
        </p:nvSpPr>
        <p:spPr>
          <a:xfrm rot="19507429">
            <a:off x="583148" y="3776926"/>
            <a:ext cx="1159292" cy="369332"/>
          </a:xfrm>
          <a:prstGeom prst="rect">
            <a:avLst/>
          </a:prstGeom>
          <a:noFill/>
        </p:spPr>
        <p:txBody>
          <a:bodyPr wrap="none" rtlCol="0">
            <a:spAutoFit/>
          </a:bodyPr>
          <a:lstStyle/>
          <a:p>
            <a:r>
              <a:rPr lang="sk-SK" dirty="0" smtClean="0">
                <a:solidFill>
                  <a:schemeClr val="tx2"/>
                </a:solidFill>
                <a:latin typeface="Times New Roman" panose="02020603050405020304" pitchFamily="18" charset="0"/>
                <a:cs typeface="Times New Roman" panose="02020603050405020304" pitchFamily="18" charset="0"/>
              </a:rPr>
              <a:t>Ďakujeme</a:t>
            </a:r>
            <a:endParaRPr lang="sk-SK"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3435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6" y="2675467"/>
            <a:ext cx="8280919" cy="3450696"/>
          </a:xfrm>
        </p:spPr>
        <p:txBody>
          <a:bodyPr>
            <a:normAutofit/>
          </a:bodyPr>
          <a:lstStyle/>
          <a:p>
            <a:pPr marL="0" indent="0">
              <a:lnSpc>
                <a:spcPct val="150000"/>
              </a:lnSpc>
              <a:buNone/>
            </a:pPr>
            <a:r>
              <a:rPr lang="sk-SK" sz="1700" b="1" dirty="0">
                <a:latin typeface="Times New Roman" panose="02020603050405020304" pitchFamily="18" charset="0"/>
                <a:cs typeface="Times New Roman" panose="02020603050405020304" pitchFamily="18" charset="0"/>
              </a:rPr>
              <a:t>Poslaním</a:t>
            </a:r>
            <a:r>
              <a:rPr lang="sk-SK" sz="1700" dirty="0">
                <a:latin typeface="Times New Roman" panose="02020603050405020304" pitchFamily="18" charset="0"/>
                <a:cs typeface="Times New Roman" panose="02020603050405020304" pitchFamily="18" charset="0"/>
              </a:rPr>
              <a:t> DSS pre deti a dospelých INTEGRA je zabezpečovanie pomoci, podpory a poradenstva rodinám, ktorým osud nadelil ťažkú zodpovednosť za starostlivosť o svoje ťažko zdravotne postihnuté dieťa, alebo o dospelého príbuzného, pretože potrebujú pri niektorých úkonoch pomoc ďalšej osoby.  Snaha umožniť ľuďom, ktorí sú v nepriaznivých sociálnych situáciách zostať rovnocennými členmi spoločnosti a využívať ich prirodzené zdroje, umožniť im, aby prežili svoj život v prirodzenom sociálnom prostredí pri rešpektovaní individuality a jedinečnosti každého z nich a  aby ich rodiny zostávali funkčné.</a:t>
            </a:r>
          </a:p>
          <a:p>
            <a:endParaRPr lang="sk-SK" dirty="0"/>
          </a:p>
        </p:txBody>
      </p:sp>
      <p:sp>
        <p:nvSpPr>
          <p:cNvPr id="3" name="Nadpis 2"/>
          <p:cNvSpPr>
            <a:spLocks noGrp="1"/>
          </p:cNvSpPr>
          <p:nvPr>
            <p:ph type="title"/>
          </p:nvPr>
        </p:nvSpPr>
        <p:spPr/>
        <p:txBody>
          <a:bodyPr>
            <a:normAutofit/>
          </a:bodyPr>
          <a:lstStyle/>
          <a:p>
            <a:r>
              <a:rPr lang="sk-SK" sz="2400" dirty="0" smtClean="0">
                <a:latin typeface="Times New Roman" panose="02020603050405020304" pitchFamily="18" charset="0"/>
                <a:cs typeface="Times New Roman" panose="02020603050405020304" pitchFamily="18" charset="0"/>
              </a:rPr>
              <a:t>Poslanie</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5465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843808" y="1510456"/>
            <a:ext cx="3384376" cy="1558504"/>
          </a:xfrm>
        </p:spPr>
        <p:txBody>
          <a:bodyPr>
            <a:normAutofit/>
          </a:bodyPr>
          <a:lstStyle/>
          <a:p>
            <a:pPr marL="0" indent="0">
              <a:buNone/>
            </a:pPr>
            <a:r>
              <a:rPr lang="sk-SK" sz="1600" b="1" dirty="0" smtClean="0">
                <a:latin typeface="Times New Roman" panose="02020603050405020304" pitchFamily="18" charset="0"/>
                <a:cs typeface="Times New Roman" panose="02020603050405020304" pitchFamily="18" charset="0"/>
              </a:rPr>
              <a:t>11.09.2015 </a:t>
            </a:r>
            <a:r>
              <a:rPr lang="sk-SK" sz="1600" dirty="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 </a:t>
            </a:r>
            <a:r>
              <a:rPr lang="sk-SK" sz="1600" dirty="0" err="1" smtClean="0">
                <a:latin typeface="Times New Roman" panose="02020603050405020304" pitchFamily="18" charset="0"/>
                <a:cs typeface="Times New Roman" panose="02020603050405020304" pitchFamily="18" charset="0"/>
              </a:rPr>
              <a:t>Schaubmarov</a:t>
            </a:r>
            <a:r>
              <a:rPr lang="sk-SK" sz="1600" dirty="0" smtClean="0">
                <a:latin typeface="Times New Roman" panose="02020603050405020304" pitchFamily="18" charset="0"/>
                <a:cs typeface="Times New Roman" panose="02020603050405020304" pitchFamily="18" charset="0"/>
              </a:rPr>
              <a:t> mlyn sa opäť stal útočiskom pre </a:t>
            </a:r>
            <a:r>
              <a:rPr lang="sk-SK" sz="1600" dirty="0" err="1" smtClean="0">
                <a:latin typeface="Times New Roman" panose="02020603050405020304" pitchFamily="18" charset="0"/>
                <a:cs typeface="Times New Roman" panose="02020603050405020304" pitchFamily="18" charset="0"/>
              </a:rPr>
              <a:t>teambuilding</a:t>
            </a:r>
            <a:r>
              <a:rPr lang="sk-SK" sz="1600" dirty="0" smtClean="0">
                <a:latin typeface="Times New Roman" panose="02020603050405020304" pitchFamily="18" charset="0"/>
                <a:cs typeface="Times New Roman" panose="02020603050405020304" pitchFamily="18" charset="0"/>
              </a:rPr>
              <a:t> našich zamestnancov, spoločne sme riešili úlohy, zašportovali a príjemne zabavili</a:t>
            </a:r>
            <a:endParaRPr lang="sk-SK" sz="1600" dirty="0">
              <a:latin typeface="Times New Roman" panose="02020603050405020304" pitchFamily="18" charset="0"/>
              <a:cs typeface="Times New Roman" panose="02020603050405020304" pitchFamily="18" charset="0"/>
            </a:endParaRPr>
          </a:p>
          <a:p>
            <a:endParaRPr lang="sk-SK" sz="1600" dirty="0" smtClean="0">
              <a:latin typeface="Times New Roman" panose="02020603050405020304" pitchFamily="18" charset="0"/>
              <a:cs typeface="Times New Roman" panose="02020603050405020304" pitchFamily="18" charset="0"/>
            </a:endParaRPr>
          </a:p>
          <a:p>
            <a:endParaRPr lang="sk-SK" sz="1600"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a:xfrm>
            <a:off x="457200" y="338328"/>
            <a:ext cx="8229600" cy="1002440"/>
          </a:xfrm>
        </p:spPr>
        <p:txBody>
          <a:bodyPr>
            <a:normAutofit/>
          </a:bodyPr>
          <a:lstStyle/>
          <a:p>
            <a:r>
              <a:rPr lang="sk-SK" sz="1600" dirty="0">
                <a:latin typeface="Times New Roman" panose="02020603050405020304" pitchFamily="18" charset="0"/>
                <a:cs typeface="Times New Roman" panose="02020603050405020304" pitchFamily="18" charset="0"/>
              </a:rPr>
              <a:t>Činnosti a aktivity zariadenia – </a:t>
            </a:r>
            <a:r>
              <a:rPr lang="sk-SK" sz="1600" dirty="0" smtClean="0">
                <a:latin typeface="Times New Roman" panose="02020603050405020304" pitchFamily="18" charset="0"/>
                <a:cs typeface="Times New Roman" panose="02020603050405020304" pitchFamily="18" charset="0"/>
              </a:rPr>
              <a:t/>
            </a:r>
            <a:br>
              <a:rPr lang="sk-SK" sz="1600" dirty="0" smtClean="0">
                <a:latin typeface="Times New Roman" panose="02020603050405020304" pitchFamily="18" charset="0"/>
                <a:cs typeface="Times New Roman" panose="02020603050405020304" pitchFamily="18" charset="0"/>
              </a:rPr>
            </a:br>
            <a:r>
              <a:rPr lang="sk-SK" sz="1600" dirty="0" smtClean="0">
                <a:latin typeface="Times New Roman" panose="02020603050405020304" pitchFamily="18" charset="0"/>
                <a:cs typeface="Times New Roman" panose="02020603050405020304" pitchFamily="18" charset="0"/>
              </a:rPr>
              <a:t>smerujúce k zamestnancom zariadenia</a:t>
            </a:r>
            <a:endParaRPr lang="sk-SK" sz="1600" dirty="0"/>
          </a:p>
        </p:txBody>
      </p:sp>
      <p:pic>
        <p:nvPicPr>
          <p:cNvPr id="7170" name="Obrázek 94" descr="C:\Users\DSS Integra\Desktop\Dokumenty_16_06_2014\Akcie_plány_realizácií\2015\Teambuilding_11_09_2015\Foto\IMG_26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2857">
            <a:off x="6069958" y="764704"/>
            <a:ext cx="2764723" cy="2076981"/>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Obrázek 95" descr="C:\Users\DSS Integra\Desktop\Dokumenty_16_06_2014\Akcie_plány_realizácií\2015\Teambuilding_11_09_2015\Foto\IMG_26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3523">
            <a:off x="-1883" y="759883"/>
            <a:ext cx="3095573" cy="233409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Obrázek 128" descr="C:\Users\DSS Integra\Desktop\Dokumenty_16_06_2014\Akcie_plány_realizácií\2015\Zamestnanecký_večierok_04_12_2015\IMG_3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6683">
            <a:off x="3970116" y="4061367"/>
            <a:ext cx="3746537" cy="280990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668212" y="6381328"/>
            <a:ext cx="4134465" cy="338554"/>
          </a:xfrm>
          <a:prstGeom prst="rect">
            <a:avLst/>
          </a:prstGeom>
          <a:noFill/>
        </p:spPr>
        <p:txBody>
          <a:bodyPr wrap="none" rtlCol="0">
            <a:spAutoFit/>
          </a:bodyPr>
          <a:lstStyle/>
          <a:p>
            <a:r>
              <a:rPr lang="sk-SK" sz="1600" dirty="0">
                <a:latin typeface="Times New Roman" panose="02020603050405020304" pitchFamily="18" charset="0"/>
                <a:cs typeface="Times New Roman" panose="02020603050405020304" pitchFamily="18" charset="0"/>
              </a:rPr>
              <a:t>04.12.2015 – zamestnanecký vianočný </a:t>
            </a:r>
            <a:r>
              <a:rPr lang="sk-SK" sz="1600" dirty="0" smtClean="0">
                <a:latin typeface="Times New Roman" panose="02020603050405020304" pitchFamily="18" charset="0"/>
                <a:cs typeface="Times New Roman" panose="02020603050405020304" pitchFamily="18" charset="0"/>
              </a:rPr>
              <a:t>večierok</a:t>
            </a:r>
            <a:endParaRPr lang="sk-SK" sz="1600" dirty="0">
              <a:latin typeface="Times New Roman" panose="02020603050405020304" pitchFamily="18" charset="0"/>
              <a:cs typeface="Times New Roman" panose="02020603050405020304" pitchFamily="18" charset="0"/>
            </a:endParaRPr>
          </a:p>
        </p:txBody>
      </p:sp>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5188">
            <a:off x="5523594" y="2131953"/>
            <a:ext cx="3687840" cy="2765881"/>
          </a:xfrm>
          <a:prstGeom prst="rect">
            <a:avLst/>
          </a:prstGeom>
          <a:effectLst>
            <a:softEdge rad="317500"/>
          </a:effectLst>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12939">
            <a:off x="182238" y="3733985"/>
            <a:ext cx="3980287" cy="2985217"/>
          </a:xfrm>
          <a:prstGeom prst="rect">
            <a:avLst/>
          </a:prstGeom>
          <a:effectLst>
            <a:softEdge rad="317500"/>
          </a:effectLst>
        </p:spPr>
      </p:pic>
      <p:sp>
        <p:nvSpPr>
          <p:cNvPr id="7" name="TextovéPole 6"/>
          <p:cNvSpPr txBox="1"/>
          <p:nvPr/>
        </p:nvSpPr>
        <p:spPr>
          <a:xfrm>
            <a:off x="339236" y="3046148"/>
            <a:ext cx="4608512" cy="830997"/>
          </a:xfrm>
          <a:prstGeom prst="rect">
            <a:avLst/>
          </a:prstGeom>
          <a:noFill/>
        </p:spPr>
        <p:txBody>
          <a:bodyPr wrap="square" rtlCol="0">
            <a:spAutoFit/>
          </a:bodyPr>
          <a:lstStyle/>
          <a:p>
            <a:r>
              <a:rPr lang="sk-SK" sz="1600" dirty="0" smtClean="0">
                <a:latin typeface="Times New Roman" panose="02020603050405020304" pitchFamily="18" charset="0"/>
                <a:cs typeface="Times New Roman" panose="02020603050405020304" pitchFamily="18" charset="0"/>
              </a:rPr>
              <a:t>Počas celého roka sa zamestnanci zúčastňovali na školeniach, vzdelávaniach, </a:t>
            </a:r>
            <a:r>
              <a:rPr lang="sk-SK" sz="1600" dirty="0" err="1" smtClean="0">
                <a:latin typeface="Times New Roman" panose="02020603050405020304" pitchFamily="18" charset="0"/>
                <a:cs typeface="Times New Roman" panose="02020603050405020304" pitchFamily="18" charset="0"/>
              </a:rPr>
              <a:t>supervíziách</a:t>
            </a:r>
            <a:r>
              <a:rPr lang="sk-SK" sz="1600" dirty="0" smtClean="0">
                <a:latin typeface="Times New Roman" panose="02020603050405020304" pitchFamily="18" charset="0"/>
                <a:cs typeface="Times New Roman" panose="02020603050405020304" pitchFamily="18" charset="0"/>
              </a:rPr>
              <a:t> ktorých cieľom je zvyšovanie odbornosti</a:t>
            </a:r>
            <a:endParaRPr lang="sk-SK"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9864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DSS Integra\Desktop\Dokumenty_16_06_2014\Foto_záloha_foťák_21_08_2015_a_14_03_2016\Záloha_k_21_08_2015\104___06\IMG_170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21331075">
            <a:off x="1951799" y="2348880"/>
            <a:ext cx="4615535" cy="277358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51520" y="338328"/>
            <a:ext cx="8640960" cy="858424"/>
          </a:xfrm>
        </p:spPr>
        <p:txBody>
          <a:bodyPr>
            <a:normAutofit/>
          </a:bodyPr>
          <a:lstStyle/>
          <a:p>
            <a:r>
              <a:rPr lang="sk-SK" sz="2400" dirty="0">
                <a:latin typeface="Times New Roman" panose="02020603050405020304" pitchFamily="18" charset="0"/>
                <a:cs typeface="Times New Roman" panose="02020603050405020304" pitchFamily="18" charset="0"/>
              </a:rPr>
              <a:t>Dobrovoľníctvo a základné spolupracujúce organizácie</a:t>
            </a:r>
          </a:p>
        </p:txBody>
      </p:sp>
      <p:sp>
        <p:nvSpPr>
          <p:cNvPr id="3" name="Obdélník 2"/>
          <p:cNvSpPr/>
          <p:nvPr/>
        </p:nvSpPr>
        <p:spPr>
          <a:xfrm>
            <a:off x="370581" y="1246318"/>
            <a:ext cx="8496944" cy="2339102"/>
          </a:xfrm>
          <a:prstGeom prst="rect">
            <a:avLst/>
          </a:prstGeom>
        </p:spPr>
        <p:txBody>
          <a:bodyPr wrap="square">
            <a:spAutoFit/>
          </a:bodyPr>
          <a:lstStyle/>
          <a:p>
            <a:r>
              <a:rPr lang="sk-SK" sz="1600" dirty="0">
                <a:latin typeface="Times New Roman" panose="02020603050405020304" pitchFamily="18" charset="0"/>
                <a:cs typeface="Times New Roman" panose="02020603050405020304" pitchFamily="18" charset="0"/>
              </a:rPr>
              <a:t>Nenahraditeľnou aktivitou je dobrovoľnícka činnosť ľudí, ktorí venujú svoj čas a schopnosti službe našim klientom, bez nároku na odmenu. Bez dobrovoľníckej práce by mnohé akcie nemohli byť realizované, preto všetkým dobrovoľníkom ďakujeme.</a:t>
            </a:r>
          </a:p>
          <a:p>
            <a:r>
              <a:rPr lang="sk-SK" sz="1600" dirty="0">
                <a:latin typeface="Times New Roman" panose="02020603050405020304" pitchFamily="18" charset="0"/>
                <a:cs typeface="Times New Roman" panose="02020603050405020304" pitchFamily="18" charset="0"/>
              </a:rPr>
              <a:t>V našom zariadení je to najmä</a:t>
            </a:r>
            <a:r>
              <a:rPr lang="sk-SK" sz="1600" dirty="0" smtClean="0">
                <a:latin typeface="Times New Roman" panose="02020603050405020304" pitchFamily="18" charset="0"/>
                <a:cs typeface="Times New Roman" panose="02020603050405020304" pitchFamily="18" charset="0"/>
              </a:rPr>
              <a:t>:</a:t>
            </a:r>
          </a:p>
          <a:p>
            <a:pPr marL="285750" indent="-285750">
              <a:buFontTx/>
              <a:buChar char="-"/>
            </a:pPr>
            <a:r>
              <a:rPr lang="sk-SK" sz="1600" dirty="0" smtClean="0">
                <a:latin typeface="Times New Roman" panose="02020603050405020304" pitchFamily="18" charset="0"/>
                <a:cs typeface="Times New Roman" panose="02020603050405020304" pitchFamily="18" charset="0"/>
              </a:rPr>
              <a:t>medzinárodné dobrovoľníctvo</a:t>
            </a:r>
            <a:endParaRPr lang="sk-SK" sz="1600" dirty="0">
              <a:latin typeface="Times New Roman" panose="02020603050405020304" pitchFamily="18" charset="0"/>
              <a:cs typeface="Times New Roman" panose="02020603050405020304" pitchFamily="18" charset="0"/>
            </a:endParaRPr>
          </a:p>
          <a:p>
            <a:pPr marL="285750" indent="-285750">
              <a:buFontTx/>
              <a:buChar char="-"/>
            </a:pPr>
            <a:r>
              <a:rPr lang="sk-SK" sz="1600" dirty="0" smtClean="0">
                <a:latin typeface="Times New Roman" panose="02020603050405020304" pitchFamily="18" charset="0"/>
                <a:cs typeface="Times New Roman" panose="02020603050405020304" pitchFamily="18" charset="0"/>
              </a:rPr>
              <a:t>individuálne dobrovoľníctvo</a:t>
            </a:r>
          </a:p>
          <a:p>
            <a:r>
              <a:rPr lang="sk-SK" sz="1600" dirty="0" smtClean="0">
                <a:latin typeface="Times New Roman" panose="02020603050405020304" pitchFamily="18" charset="0"/>
                <a:cs typeface="Times New Roman" panose="02020603050405020304" pitchFamily="18" charset="0"/>
              </a:rPr>
              <a:t>-     firemné </a:t>
            </a:r>
            <a:r>
              <a:rPr lang="sk-SK" sz="1600" dirty="0">
                <a:latin typeface="Times New Roman" panose="02020603050405020304" pitchFamily="18" charset="0"/>
                <a:cs typeface="Times New Roman" panose="02020603050405020304" pitchFamily="18" charset="0"/>
              </a:rPr>
              <a:t>dobrovoľníctvo</a:t>
            </a:r>
          </a:p>
          <a:p>
            <a:endParaRPr lang="sk-SK" sz="1600" dirty="0">
              <a:latin typeface="Times New Roman" panose="02020603050405020304" pitchFamily="18" charset="0"/>
              <a:cs typeface="Times New Roman" panose="02020603050405020304" pitchFamily="18" charset="0"/>
            </a:endParaRPr>
          </a:p>
          <a:p>
            <a:endParaRPr lang="sk-SK"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1410">
            <a:off x="5427775" y="4033556"/>
            <a:ext cx="3539886" cy="2654914"/>
          </a:xfrm>
          <a:prstGeom prst="rect">
            <a:avLst/>
          </a:prstGeom>
          <a:effectLst>
            <a:softEdge rad="317500"/>
          </a:effectLst>
        </p:spPr>
      </p:pic>
      <p:pic>
        <p:nvPicPr>
          <p:cNvPr id="11266" name="Picture 2" descr="http://www.dssintegra.sk/public/media/fotogalerie/2015/nase_mesto/IMG_16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76927">
            <a:off x="5316755" y="1386293"/>
            <a:ext cx="3761926" cy="28214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1268" name="Picture 4" descr="http://www.dssintegra.sk/public/media/fotogalerie/2015/den_deti_s_inexom/IMG_137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08468">
            <a:off x="-26508" y="3787160"/>
            <a:ext cx="4094452" cy="307083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5054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51520" y="1410657"/>
            <a:ext cx="8568952" cy="1512168"/>
          </a:xfrm>
        </p:spPr>
        <p:txBody>
          <a:bodyPr>
            <a:normAutofit/>
          </a:bodyPr>
          <a:lstStyle/>
          <a:p>
            <a:pPr marL="0" indent="0">
              <a:buNone/>
            </a:pPr>
            <a:r>
              <a:rPr lang="sk-SK" sz="1600" dirty="0" smtClean="0">
                <a:latin typeface="Times New Roman" panose="02020603050405020304" pitchFamily="18" charset="0"/>
                <a:cs typeface="Times New Roman" panose="02020603050405020304" pitchFamily="18" charset="0"/>
              </a:rPr>
              <a:t>Neoddeliteľnou súčasťou nášho zariadenia je spolupráca s OZ INEX Slovakia. Zamestnanci a dobrovoľníci z OZ sú našimi pravidelnými návštevníkmi, a  s ich pomocou realizujeme pre našich klientov vynikajúce aktivity.</a:t>
            </a:r>
          </a:p>
          <a:p>
            <a:pPr marL="0" indent="0">
              <a:buNone/>
            </a:pPr>
            <a:r>
              <a:rPr lang="sk-SK" sz="1600" dirty="0" smtClean="0">
                <a:latin typeface="Times New Roman" panose="02020603050405020304" pitchFamily="18" charset="0"/>
                <a:cs typeface="Times New Roman" panose="02020603050405020304" pitchFamily="18" charset="0"/>
              </a:rPr>
              <a:t>Jenou z najdôležitejších je „Medzinárodný dobrovoľnícky tábor, ktorý  sa aj v roku 2015 už po 10 krát uskutočnil  v našom zariadení.</a:t>
            </a:r>
            <a:endParaRPr lang="sk-SK" sz="1600" dirty="0">
              <a:latin typeface="Times New Roman" panose="02020603050405020304" pitchFamily="18" charset="0"/>
              <a:cs typeface="Times New Roman" panose="02020603050405020304" pitchFamily="18" charset="0"/>
            </a:endParaRPr>
          </a:p>
        </p:txBody>
      </p:sp>
      <p:sp>
        <p:nvSpPr>
          <p:cNvPr id="3" name="Nadpis 2"/>
          <p:cNvSpPr>
            <a:spLocks noGrp="1"/>
          </p:cNvSpPr>
          <p:nvPr>
            <p:ph type="title"/>
          </p:nvPr>
        </p:nvSpPr>
        <p:spPr>
          <a:xfrm>
            <a:off x="179512" y="338328"/>
            <a:ext cx="8784976" cy="1074448"/>
          </a:xfrm>
        </p:spPr>
        <p:txBody>
          <a:bodyPr>
            <a:normAutofit/>
          </a:bodyPr>
          <a:lstStyle/>
          <a:p>
            <a:r>
              <a:rPr lang="sk-SK" sz="2400" dirty="0">
                <a:latin typeface="Times New Roman" panose="02020603050405020304" pitchFamily="18" charset="0"/>
                <a:cs typeface="Times New Roman" panose="02020603050405020304" pitchFamily="18" charset="0"/>
              </a:rPr>
              <a:t>Dobrovoľníctvo a základné spolupracujúce organizácie</a:t>
            </a:r>
            <a:endParaRPr lang="sk-SK" sz="2400" dirty="0"/>
          </a:p>
        </p:txBody>
      </p:sp>
      <p:pic>
        <p:nvPicPr>
          <p:cNvPr id="4" name="Picture 2" descr="C:\Users\DSS Integra\Desktop\Dokumenty_16_06_2014\Foto_záloha_foťák_21_08_2015_a_14_03_2016\Záloha_k_21_08_2015\107___09\IMG_25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46" y="2852936"/>
            <a:ext cx="3626500" cy="271987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2442">
            <a:off x="2228345" y="3642267"/>
            <a:ext cx="3983804" cy="2987853"/>
          </a:xfrm>
          <a:prstGeom prst="rect">
            <a:avLst/>
          </a:prstGeom>
          <a:effectLst>
            <a:softEdge rad="317500"/>
          </a:effectLst>
        </p:spPr>
      </p:pic>
      <p:pic>
        <p:nvPicPr>
          <p:cNvPr id="5" name="Picture 3" descr="C:\Users\DSS Integra\Desktop\Dokumenty_16_06_2014\Akcie_plány_realizácií\2015\Inex_august_2015\Foto_realizačné_plány_texty_na_web\24.08.2015 - začíname_deň_01\IMG_20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244" y="2500320"/>
            <a:ext cx="3756192" cy="273965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401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141524" y="2852936"/>
            <a:ext cx="7408333" cy="1045280"/>
          </a:xfrm>
        </p:spPr>
        <p:txBody>
          <a:bodyPr>
            <a:normAutofit fontScale="62500" lnSpcReduction="20000"/>
          </a:bodyPr>
          <a:lstStyle/>
          <a:p>
            <a:pPr marL="0" indent="0">
              <a:buNone/>
            </a:pPr>
            <a:r>
              <a:rPr lang="sk-SK" dirty="0">
                <a:latin typeface="Times New Roman" panose="02020603050405020304" pitchFamily="18" charset="0"/>
                <a:cs typeface="Times New Roman" panose="02020603050405020304" pitchFamily="18" charset="0"/>
              </a:rPr>
              <a:t>Spoločne sme si užili posledné letné dni a naplnili ich zábavou, smiechom a dobrou náladou. Podarilo sa nám úspešne prekonať nielen bariéry kultúrne a jazykové, ale aj hranice hendikepu. Dobrovoľníčky si pre nás pripravili pestrý program, ktorý okrem športových a kreatívnych aktivít v interiéry a exteriéry zariadenia, zahŕňal dva výlety.</a:t>
            </a:r>
          </a:p>
        </p:txBody>
      </p:sp>
      <p:sp>
        <p:nvSpPr>
          <p:cNvPr id="3" name="Nadpis 2"/>
          <p:cNvSpPr>
            <a:spLocks noGrp="1"/>
          </p:cNvSpPr>
          <p:nvPr>
            <p:ph type="title"/>
          </p:nvPr>
        </p:nvSpPr>
        <p:spPr>
          <a:xfrm>
            <a:off x="457200" y="338328"/>
            <a:ext cx="8229600" cy="858424"/>
          </a:xfrm>
        </p:spPr>
        <p:txBody>
          <a:bodyPr>
            <a:normAutofit/>
          </a:bodyPr>
          <a:lstStyle/>
          <a:p>
            <a:r>
              <a:rPr lang="sk-SK" sz="2400" dirty="0">
                <a:latin typeface="Times New Roman" panose="02020603050405020304" pitchFamily="18" charset="0"/>
                <a:cs typeface="Times New Roman" panose="02020603050405020304" pitchFamily="18" charset="0"/>
              </a:rPr>
              <a:t>Medzinárodný dobrovoľnícky </a:t>
            </a:r>
            <a:r>
              <a:rPr lang="sk-SK" sz="2400" dirty="0" smtClean="0">
                <a:latin typeface="Times New Roman" panose="02020603050405020304" pitchFamily="18" charset="0"/>
                <a:cs typeface="Times New Roman" panose="02020603050405020304" pitchFamily="18" charset="0"/>
              </a:rPr>
              <a:t>tábor </a:t>
            </a:r>
            <a:br>
              <a:rPr lang="sk-SK" sz="2400" dirty="0" smtClean="0">
                <a:latin typeface="Times New Roman" panose="02020603050405020304" pitchFamily="18" charset="0"/>
                <a:cs typeface="Times New Roman" panose="02020603050405020304" pitchFamily="18" charset="0"/>
              </a:rPr>
            </a:br>
            <a:r>
              <a:rPr lang="sk-SK" sz="2400" dirty="0" smtClean="0">
                <a:latin typeface="Times New Roman" panose="02020603050405020304" pitchFamily="18" charset="0"/>
                <a:cs typeface="Times New Roman" panose="02020603050405020304" pitchFamily="18" charset="0"/>
              </a:rPr>
              <a:t>24.08</a:t>
            </a:r>
            <a:r>
              <a:rPr lang="sk-SK" sz="2400" dirty="0">
                <a:latin typeface="Times New Roman" panose="02020603050405020304" pitchFamily="18" charset="0"/>
                <a:cs typeface="Times New Roman" panose="02020603050405020304" pitchFamily="18" charset="0"/>
              </a:rPr>
              <a:t>. – 06.09. </a:t>
            </a:r>
            <a:r>
              <a:rPr lang="sk-SK" sz="2400" dirty="0" smtClean="0">
                <a:latin typeface="Times New Roman" panose="02020603050405020304" pitchFamily="18" charset="0"/>
                <a:cs typeface="Times New Roman" panose="02020603050405020304" pitchFamily="18" charset="0"/>
              </a:rPr>
              <a:t>2015</a:t>
            </a:r>
            <a:endParaRPr lang="sk-SK" sz="2400" dirty="0">
              <a:latin typeface="Times New Roman" panose="02020603050405020304" pitchFamily="18" charset="0"/>
              <a:cs typeface="Times New Roman" panose="02020603050405020304" pitchFamily="18" charset="0"/>
            </a:endParaRPr>
          </a:p>
        </p:txBody>
      </p:sp>
      <p:pic>
        <p:nvPicPr>
          <p:cNvPr id="31748" name="Obrázek 90" descr="C:\Users\DSS Integra\Desktop\Dokumenty_16_06_2014\Akcie_plány_realizácií\2015\Inex_august_2015\Foto_realizačné_plány_texty_na_web\28.08.2015_deň_05\IMG_23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09" y="3339342"/>
            <a:ext cx="3268277" cy="245519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Obrázek 91" descr="C:\Users\DSS Integra\Desktop\Dokumenty_16_06_2014\Akcie_plány_realizácií\2015\Inex_august_2015\Foto_realizačné_plány_texty_na_web\03.09.2015_Hody_kultúr_deň_09\IMG_25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038" y="3418799"/>
            <a:ext cx="3296962" cy="2472722"/>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Obrázek 89" descr="C:\Users\DSS Integra\Desktop\Dokumenty_16_06_2014\Akcie_plány_realizácií\2015\Inex_august_2015\Foto_realizačné_plány_texty_na_web\27.08.2015_výrobky_z_hliny_muzikoterapia_deň_04\IMG_23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289" y="4298932"/>
            <a:ext cx="3398441" cy="255906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http://www.dssintegra.sk/public/media/fotogalerie/2015/dobrovolnici_inex_spet_2015/International_Work_Camp_na_temu_Cez_hranice_hendikepu_v_dnoch_24.08.__04.09.2015_html_196c20d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09" y="522284"/>
            <a:ext cx="3454108" cy="259058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292" name="Picture 4" descr="http://www.dssintegra.sk/public/media/fotogalerie/2015/dobrovolnici_inex_spet_2015/International_Work_Camp_na_temu_Cez_hranice_hendikepu_v_dnoch_24.08.__04.09.2015_html_m4ee78e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690" y="439253"/>
            <a:ext cx="3633310" cy="27249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 name="Obrázek 88" descr="C:\Users\DSS Integra\Desktop\Dokumenty_16_06_2014\Akcie_plány_realizácií\2015\Inex_august_2015\Foto_realizačné_plány_texty_na_web\26.08.2015_výlet_ZOO_deň_03\IMG_221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3563" y="4310565"/>
            <a:ext cx="3415299" cy="2561474"/>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http://www.dssintegra.sk/public/media/fotogalerie/2015/dobrovolnici_inex_spet_2015/International_Work_Camp_na_temu_Cez_hranice_hendikepu_v_dnoch_24.08.__04.09.2015_html_m47ed64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1834" y="3389532"/>
            <a:ext cx="3588358" cy="269126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062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rot="19476238">
            <a:off x="232230" y="2987819"/>
            <a:ext cx="8496943" cy="1401605"/>
          </a:xfrm>
        </p:spPr>
        <p:txBody>
          <a:bodyPr>
            <a:normAutofit/>
          </a:bodyPr>
          <a:lstStyle/>
          <a:p>
            <a:pPr marL="0" indent="0">
              <a:buNone/>
            </a:pPr>
            <a:r>
              <a:rPr lang="sk-SK" sz="1600" dirty="0">
                <a:latin typeface="Times New Roman" panose="02020603050405020304" pitchFamily="18" charset="0"/>
                <a:cs typeface="Times New Roman" panose="02020603050405020304" pitchFamily="18" charset="0"/>
              </a:rPr>
              <a:t>Dňa 12. júna </a:t>
            </a:r>
            <a:r>
              <a:rPr lang="sk-SK" sz="1600" dirty="0" smtClean="0">
                <a:latin typeface="Times New Roman" panose="02020603050405020304" pitchFamily="18" charset="0"/>
                <a:cs typeface="Times New Roman" panose="02020603050405020304" pitchFamily="18" charset="0"/>
              </a:rPr>
              <a:t>2015 sa </a:t>
            </a:r>
            <a:r>
              <a:rPr lang="sk-SK" sz="1600" dirty="0">
                <a:latin typeface="Times New Roman" panose="02020603050405020304" pitchFamily="18" charset="0"/>
                <a:cs typeface="Times New Roman" panose="02020603050405020304" pitchFamily="18" charset="0"/>
              </a:rPr>
              <a:t>aj na naše zariadenie zapojilo do akcie Naše mesto. Dobrovoľníci z </a:t>
            </a:r>
            <a:r>
              <a:rPr lang="sk-SK" sz="1600" dirty="0" err="1">
                <a:latin typeface="Times New Roman" panose="02020603050405020304" pitchFamily="18" charset="0"/>
                <a:cs typeface="Times New Roman" panose="02020603050405020304" pitchFamily="18" charset="0"/>
              </a:rPr>
              <a:t>Dell</a:t>
            </a:r>
            <a:r>
              <a:rPr lang="sk-SK" sz="1600" dirty="0">
                <a:latin typeface="Times New Roman" panose="02020603050405020304" pitchFamily="18" charset="0"/>
                <a:cs typeface="Times New Roman" panose="02020603050405020304" pitchFamily="18" charset="0"/>
              </a:rPr>
              <a:t>, IBM a </a:t>
            </a:r>
            <a:r>
              <a:rPr lang="sk-SK" sz="1600" dirty="0" err="1">
                <a:latin typeface="Times New Roman" panose="02020603050405020304" pitchFamily="18" charset="0"/>
                <a:cs typeface="Times New Roman" panose="02020603050405020304" pitchFamily="18" charset="0"/>
              </a:rPr>
              <a:t>Johnson</a:t>
            </a:r>
            <a:r>
              <a:rPr lang="sk-SK" sz="1600" dirty="0">
                <a:latin typeface="Times New Roman" panose="02020603050405020304" pitchFamily="18" charset="0"/>
                <a:cs typeface="Times New Roman" panose="02020603050405020304" pitchFamily="18" charset="0"/>
              </a:rPr>
              <a:t> </a:t>
            </a:r>
            <a:r>
              <a:rPr lang="sk-SK" sz="1600" dirty="0" err="1">
                <a:latin typeface="Times New Roman" panose="02020603050405020304" pitchFamily="18" charset="0"/>
                <a:cs typeface="Times New Roman" panose="02020603050405020304" pitchFamily="18" charset="0"/>
              </a:rPr>
              <a:t>Controls</a:t>
            </a:r>
            <a:r>
              <a:rPr lang="sk-SK" sz="1600" dirty="0">
                <a:latin typeface="Times New Roman" panose="02020603050405020304" pitchFamily="18" charset="0"/>
                <a:cs typeface="Times New Roman" panose="02020603050405020304" pitchFamily="18" charset="0"/>
              </a:rPr>
              <a:t>  nám v spolupráci z dobrovoľníckou organizáciou </a:t>
            </a:r>
            <a:r>
              <a:rPr lang="sk-SK" sz="1600" dirty="0" err="1">
                <a:latin typeface="Times New Roman" panose="02020603050405020304" pitchFamily="18" charset="0"/>
                <a:cs typeface="Times New Roman" panose="02020603050405020304" pitchFamily="18" charset="0"/>
              </a:rPr>
              <a:t>Inex</a:t>
            </a:r>
            <a:r>
              <a:rPr lang="sk-SK" sz="1600" dirty="0">
                <a:latin typeface="Times New Roman" panose="02020603050405020304" pitchFamily="18" charset="0"/>
                <a:cs typeface="Times New Roman" panose="02020603050405020304" pitchFamily="18" charset="0"/>
              </a:rPr>
              <a:t>  skrášlili prostredie zariadenia prácami v interiéri i exteriéri. Niektorí z dobrovoľníkov pripravili pre klientov spestrenie horúceho piatkového dopoludnia v podobe </a:t>
            </a:r>
            <a:r>
              <a:rPr lang="sk-SK" sz="1600" dirty="0" err="1">
                <a:latin typeface="Times New Roman" panose="02020603050405020304" pitchFamily="18" charset="0"/>
                <a:cs typeface="Times New Roman" panose="02020603050405020304" pitchFamily="18" charset="0"/>
              </a:rPr>
              <a:t>paintballovej</a:t>
            </a:r>
            <a:r>
              <a:rPr lang="sk-SK" sz="1600" dirty="0">
                <a:latin typeface="Times New Roman" panose="02020603050405020304" pitchFamily="18" charset="0"/>
                <a:cs typeface="Times New Roman" panose="02020603050405020304" pitchFamily="18" charset="0"/>
              </a:rPr>
              <a:t> streľby, </a:t>
            </a:r>
            <a:r>
              <a:rPr lang="sk-SK" sz="1600" dirty="0" err="1">
                <a:latin typeface="Times New Roman" panose="02020603050405020304" pitchFamily="18" charset="0"/>
                <a:cs typeface="Times New Roman" panose="02020603050405020304" pitchFamily="18" charset="0"/>
              </a:rPr>
              <a:t>steľby</a:t>
            </a:r>
            <a:r>
              <a:rPr lang="sk-SK" sz="1600" dirty="0">
                <a:latin typeface="Times New Roman" panose="02020603050405020304" pitchFamily="18" charset="0"/>
                <a:cs typeface="Times New Roman" panose="02020603050405020304" pitchFamily="18" charset="0"/>
              </a:rPr>
              <a:t> z luku, hodu na terč či prekážkovej dráhy.  Po aktívnom športovom dopoludní sme si oddýchli pri </a:t>
            </a:r>
            <a:r>
              <a:rPr lang="sk-SK" sz="1600" dirty="0" err="1">
                <a:latin typeface="Times New Roman" panose="02020603050405020304" pitchFamily="18" charset="0"/>
                <a:cs typeface="Times New Roman" panose="02020603050405020304" pitchFamily="18" charset="0"/>
              </a:rPr>
              <a:t>opekačke</a:t>
            </a:r>
            <a:r>
              <a:rPr lang="sk-SK" sz="1600" dirty="0">
                <a:latin typeface="Times New Roman" panose="02020603050405020304" pitchFamily="18" charset="0"/>
                <a:cs typeface="Times New Roman" panose="02020603050405020304" pitchFamily="18" charset="0"/>
              </a:rPr>
              <a:t> a dobrej hudbe. </a:t>
            </a:r>
          </a:p>
          <a:p>
            <a:endParaRPr lang="sk-SK" dirty="0"/>
          </a:p>
        </p:txBody>
      </p:sp>
      <p:sp>
        <p:nvSpPr>
          <p:cNvPr id="3" name="Nadpis 2"/>
          <p:cNvSpPr>
            <a:spLocks noGrp="1"/>
          </p:cNvSpPr>
          <p:nvPr>
            <p:ph type="title"/>
          </p:nvPr>
        </p:nvSpPr>
        <p:spPr>
          <a:xfrm>
            <a:off x="179512" y="338328"/>
            <a:ext cx="8712968" cy="1002440"/>
          </a:xfrm>
        </p:spPr>
        <p:txBody>
          <a:bodyPr>
            <a:normAutofit/>
          </a:bodyPr>
          <a:lstStyle/>
          <a:p>
            <a:r>
              <a:rPr lang="sk-SK" sz="2400" dirty="0">
                <a:latin typeface="Times New Roman" panose="02020603050405020304" pitchFamily="18" charset="0"/>
                <a:cs typeface="Times New Roman" panose="02020603050405020304" pitchFamily="18" charset="0"/>
              </a:rPr>
              <a:t>Dobrovoľníctvo a základné spolupracujúce </a:t>
            </a:r>
            <a:r>
              <a:rPr lang="sk-SK" sz="2400" dirty="0" smtClean="0">
                <a:latin typeface="Times New Roman" panose="02020603050405020304" pitchFamily="18" charset="0"/>
                <a:cs typeface="Times New Roman" panose="02020603050405020304" pitchFamily="18" charset="0"/>
              </a:rPr>
              <a:t>organizácie</a:t>
            </a:r>
            <a:br>
              <a:rPr lang="sk-SK" sz="2400" dirty="0" smtClean="0">
                <a:latin typeface="Times New Roman" panose="02020603050405020304" pitchFamily="18" charset="0"/>
                <a:cs typeface="Times New Roman" panose="02020603050405020304" pitchFamily="18" charset="0"/>
              </a:rPr>
            </a:br>
            <a:r>
              <a:rPr lang="sk-SK" sz="2400" dirty="0" smtClean="0">
                <a:latin typeface="Times New Roman" panose="02020603050405020304" pitchFamily="18" charset="0"/>
                <a:cs typeface="Times New Roman" panose="02020603050405020304" pitchFamily="18" charset="0"/>
              </a:rPr>
              <a:t>                               „Naše mesto</a:t>
            </a:r>
            <a:r>
              <a:rPr lang="sk-SK" sz="2400" b="1" dirty="0" smtClean="0">
                <a:latin typeface="Times New Roman" panose="02020603050405020304" pitchFamily="18" charset="0"/>
                <a:cs typeface="Times New Roman" panose="02020603050405020304" pitchFamily="18" charset="0"/>
              </a:rPr>
              <a:t>“</a:t>
            </a:r>
            <a:endParaRPr lang="sk-SK" sz="2400" dirty="0"/>
          </a:p>
        </p:txBody>
      </p:sp>
      <p:pic>
        <p:nvPicPr>
          <p:cNvPr id="2050" name="Obrázek 74" descr="C:\Users\DSS Integra\Desktop\Dokumenty_16_06_2014\Akcie_plány_realizácií\2015\Naše_mesto_12_06_2015\IMG_15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1721">
            <a:off x="1841299" y="820733"/>
            <a:ext cx="3323847" cy="2489159"/>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Obrázek 73" descr="C:\Users\DSS Integra\Desktop\Dokumenty_16_06_2014\Akcie_plány_realizácií\2015\Naše_mesto_12_06_2015\IMG_15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98801">
            <a:off x="6163130" y="2752819"/>
            <a:ext cx="3194040" cy="239553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2391454" y="6021288"/>
            <a:ext cx="1569660" cy="400110"/>
          </a:xfrm>
          <a:prstGeom prst="rect">
            <a:avLst/>
          </a:prstGeom>
          <a:noFill/>
        </p:spPr>
        <p:txBody>
          <a:bodyPr wrap="none" rtlCol="0">
            <a:spAutoFit/>
          </a:bodyPr>
          <a:lstStyle/>
          <a:p>
            <a:r>
              <a:rPr lang="sk-SK" sz="2000" dirty="0" smtClean="0">
                <a:solidFill>
                  <a:schemeClr val="tx2"/>
                </a:solidFill>
                <a:latin typeface="Times New Roman" panose="02020603050405020304" pitchFamily="18" charset="0"/>
                <a:cs typeface="Times New Roman" panose="02020603050405020304" pitchFamily="18" charset="0"/>
              </a:rPr>
              <a:t>ĎAKUJEME</a:t>
            </a:r>
            <a:endParaRPr lang="sk-SK" sz="2000" dirty="0">
              <a:solidFill>
                <a:schemeClr val="tx2"/>
              </a:solidFill>
              <a:latin typeface="Times New Roman" panose="02020603050405020304" pitchFamily="18" charset="0"/>
              <a:cs typeface="Times New Roman" panose="02020603050405020304" pitchFamily="18" charset="0"/>
            </a:endParaRPr>
          </a:p>
        </p:txBody>
      </p:sp>
      <p:pic>
        <p:nvPicPr>
          <p:cNvPr id="13314" name="Picture 2" descr="http://www.dssintegra.sk/public/media/fotogalerie/2015/nase_mesto/IMG_16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92796">
            <a:off x="-180528" y="2561998"/>
            <a:ext cx="3298596" cy="247394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3316" name="Picture 4" descr="http://www.dssintegra.sk/public/media/fotogalerie/2015/nase_mesto/IMG_16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38742">
            <a:off x="3551614" y="4124814"/>
            <a:ext cx="3542485" cy="26568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4163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131840" y="1844824"/>
            <a:ext cx="2699320" cy="3024336"/>
          </a:xfrm>
        </p:spPr>
        <p:txBody>
          <a:bodyPr>
            <a:normAutofit/>
          </a:bodyPr>
          <a:lstStyle/>
          <a:p>
            <a:pPr marL="0" indent="0">
              <a:buNone/>
            </a:pPr>
            <a:r>
              <a:rPr lang="sk-SK" sz="1600" b="1" dirty="0">
                <a:latin typeface="Times New Roman" panose="02020603050405020304" pitchFamily="18" charset="0"/>
                <a:cs typeface="Times New Roman" panose="02020603050405020304" pitchFamily="18" charset="0"/>
              </a:rPr>
              <a:t>07.11.2015</a:t>
            </a:r>
            <a:r>
              <a:rPr lang="sk-SK" sz="1600" dirty="0">
                <a:latin typeface="Times New Roman" panose="02020603050405020304" pitchFamily="18" charset="0"/>
                <a:cs typeface="Times New Roman" panose="02020603050405020304" pitchFamily="18" charset="0"/>
              </a:rPr>
              <a:t> k nám prišli dobrovoľníci z DM Drogérie a spolu s obyvateľmi Podporovaného bývania  vyčistili záhradku  od buriny, upravili stromy, vyhrabali lístie,  pozametali chodníky a tak ju pripravili na zimné obdobie. Po práci sme oddychovali  pri dobrej hudbe,  chutnom  občerstvení  a v družnej debate</a:t>
            </a:r>
            <a:r>
              <a:rPr lang="sk-SK" sz="1600" dirty="0" smtClean="0">
                <a:latin typeface="Times New Roman" panose="02020603050405020304" pitchFamily="18" charset="0"/>
                <a:cs typeface="Times New Roman" panose="02020603050405020304" pitchFamily="18" charset="0"/>
              </a:rPr>
              <a:t>.</a:t>
            </a:r>
          </a:p>
          <a:p>
            <a:pPr marL="0" indent="0">
              <a:buNone/>
            </a:pPr>
            <a:endParaRPr lang="sk-SK" sz="1600" dirty="0" smtClean="0"/>
          </a:p>
          <a:p>
            <a:endParaRPr lang="sk-SK" dirty="0"/>
          </a:p>
        </p:txBody>
      </p:sp>
      <p:sp>
        <p:nvSpPr>
          <p:cNvPr id="3" name="Nadpis 2"/>
          <p:cNvSpPr>
            <a:spLocks noGrp="1"/>
          </p:cNvSpPr>
          <p:nvPr>
            <p:ph type="title"/>
          </p:nvPr>
        </p:nvSpPr>
        <p:spPr>
          <a:xfrm>
            <a:off x="179512" y="332656"/>
            <a:ext cx="8784976" cy="936104"/>
          </a:xfrm>
        </p:spPr>
        <p:txBody>
          <a:bodyPr>
            <a:noAutofit/>
          </a:bodyPr>
          <a:lstStyle/>
          <a:p>
            <a:r>
              <a:rPr lang="sk-SK" sz="2400" dirty="0">
                <a:latin typeface="Times New Roman" panose="02020603050405020304" pitchFamily="18" charset="0"/>
                <a:cs typeface="Times New Roman" panose="02020603050405020304" pitchFamily="18" charset="0"/>
              </a:rPr>
              <a:t>Dobrovoľníctvo a základné spolupracujúce organizácie</a:t>
            </a:r>
            <a:br>
              <a:rPr lang="sk-SK" sz="2400" dirty="0">
                <a:latin typeface="Times New Roman" panose="02020603050405020304" pitchFamily="18" charset="0"/>
                <a:cs typeface="Times New Roman" panose="02020603050405020304" pitchFamily="18" charset="0"/>
              </a:rPr>
            </a:br>
            <a:r>
              <a:rPr lang="sk-SK" sz="2400" dirty="0" smtClean="0">
                <a:latin typeface="Times New Roman" panose="02020603050405020304" pitchFamily="18" charset="0"/>
                <a:cs typeface="Times New Roman" panose="02020603050405020304" pitchFamily="18" charset="0"/>
              </a:rPr>
              <a:t>„Upratovanie s </a:t>
            </a:r>
            <a:r>
              <a:rPr lang="sk-SK" sz="2400" dirty="0" smtClean="0">
                <a:latin typeface="Times New Roman" panose="02020603050405020304" pitchFamily="18" charset="0"/>
                <a:cs typeface="Times New Roman" panose="02020603050405020304" pitchFamily="18" charset="0"/>
              </a:rPr>
              <a:t>DM </a:t>
            </a:r>
            <a:r>
              <a:rPr lang="sk-SK" sz="2400" dirty="0" err="1" smtClean="0">
                <a:latin typeface="Times New Roman" panose="02020603050405020304" pitchFamily="18" charset="0"/>
                <a:cs typeface="Times New Roman" panose="02020603050405020304" pitchFamily="18" charset="0"/>
              </a:rPr>
              <a:t>drogerie</a:t>
            </a:r>
            <a:r>
              <a:rPr lang="sk-SK" sz="2400" dirty="0" smtClean="0">
                <a:latin typeface="Times New Roman" panose="02020603050405020304" pitchFamily="18" charset="0"/>
                <a:cs typeface="Times New Roman" panose="02020603050405020304" pitchFamily="18" charset="0"/>
              </a:rPr>
              <a:t>“</a:t>
            </a:r>
            <a:endParaRPr lang="sk-SK" sz="2400" dirty="0"/>
          </a:p>
        </p:txBody>
      </p:sp>
      <p:pic>
        <p:nvPicPr>
          <p:cNvPr id="6146" name="Obrázek 115" descr="C:\Users\DSS Integra\Desktop\Dokumenty_16_06_2014\Akcie_plány_realizácií\2015\Jesenné_upratovanie_v_podporovanom_bývaní_07_11_2015\PB07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24082">
            <a:off x="-91588" y="1203586"/>
            <a:ext cx="3587081" cy="269031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Obrázek 114" descr="C:\Users\DSS Integra\Desktop\Dokumenty_16_06_2014\Akcie_plány_realizácií\2015\Jesenné_upratovanie_v_podporovanom_bývaní_07_11_2015\PB070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2910">
            <a:off x="5160995" y="1342201"/>
            <a:ext cx="4123237" cy="309242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Obrázek 123" descr="C:\Users\DSS Integra\Desktop\Dokumenty_16_06_2014\Akcie_plány_realizácií\2015\Predvianočné_upratovanie_Senec_21_11_2015\PB2100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00983">
            <a:off x="-53639" y="3758002"/>
            <a:ext cx="3549132" cy="2661849"/>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Obrázek 122" descr="C:\Users\DSS Integra\Desktop\Dokumenty_16_06_2014\Akcie_plány_realizácií\2015\Predvianočné_upratovanie_Senec_21_11_2015\PB2100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30558">
            <a:off x="5494762" y="3927707"/>
            <a:ext cx="3626364" cy="271977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2843808" y="5200600"/>
            <a:ext cx="3240360" cy="584775"/>
          </a:xfrm>
          <a:prstGeom prst="rect">
            <a:avLst/>
          </a:prstGeom>
          <a:noFill/>
        </p:spPr>
        <p:txBody>
          <a:bodyPr wrap="square" rtlCol="0">
            <a:spAutoFit/>
          </a:bodyPr>
          <a:lstStyle/>
          <a:p>
            <a:r>
              <a:rPr lang="sk-SK" sz="1600" b="1" dirty="0">
                <a:solidFill>
                  <a:schemeClr val="tx2"/>
                </a:solidFill>
                <a:latin typeface="Times New Roman" panose="02020603050405020304" pitchFamily="18" charset="0"/>
                <a:cs typeface="Times New Roman" panose="02020603050405020304" pitchFamily="18" charset="0"/>
              </a:rPr>
              <a:t>21.11.2015</a:t>
            </a:r>
            <a:r>
              <a:rPr lang="sk-SK" sz="1600" dirty="0">
                <a:solidFill>
                  <a:schemeClr val="tx2"/>
                </a:solidFill>
                <a:latin typeface="Times New Roman" panose="02020603050405020304" pitchFamily="18" charset="0"/>
                <a:cs typeface="Times New Roman" panose="02020603050405020304" pitchFamily="18" charset="0"/>
              </a:rPr>
              <a:t> – Predvianočné upratovanie s dobrovoľníkmi v Senci</a:t>
            </a:r>
          </a:p>
        </p:txBody>
      </p:sp>
    </p:spTree>
    <p:extLst>
      <p:ext uri="{BB962C8B-B14F-4D97-AF65-F5344CB8AC3E}">
        <p14:creationId xmlns:p14="http://schemas.microsoft.com/office/powerpoint/2010/main" val="32971689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SS Integra\Desktop\Dokumenty_16_06_2014\Foto_záloha_foťák_21_08_2015_a_14_03_2016\Záloha_k_21_08_2015\112___02\IMG_429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922601"/>
            <a:ext cx="4283968" cy="340268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79512" y="338328"/>
            <a:ext cx="8784976" cy="786416"/>
          </a:xfrm>
        </p:spPr>
        <p:txBody>
          <a:bodyPr>
            <a:normAutofit/>
          </a:bodyPr>
          <a:lstStyle/>
          <a:p>
            <a:r>
              <a:rPr lang="sk-SK" sz="2400" dirty="0">
                <a:latin typeface="Times New Roman" panose="02020603050405020304" pitchFamily="18" charset="0"/>
                <a:cs typeface="Times New Roman" panose="02020603050405020304" pitchFamily="18" charset="0"/>
              </a:rPr>
              <a:t>Dobrovoľníctvo a základné spolupracujúce organizácie</a:t>
            </a:r>
            <a:endParaRPr lang="sk-SK" sz="2400" dirty="0"/>
          </a:p>
        </p:txBody>
      </p:sp>
      <p:pic>
        <p:nvPicPr>
          <p:cNvPr id="9219" name="Picture 3" descr="C:\Users\DSS Integra\Desktop\Dokumenty_16_06_2014\Foto_záloha_foťák_21_08_2015_a_14_03_2016\Záloha_k_21_08_2015\112___02\IMG_42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9736" y="2348880"/>
            <a:ext cx="5298109" cy="397376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Obdélník 2"/>
          <p:cNvSpPr/>
          <p:nvPr/>
        </p:nvSpPr>
        <p:spPr>
          <a:xfrm>
            <a:off x="329637" y="1476073"/>
            <a:ext cx="8496943" cy="584775"/>
          </a:xfrm>
          <a:prstGeom prst="rect">
            <a:avLst/>
          </a:prstGeom>
        </p:spPr>
        <p:txBody>
          <a:bodyPr wrap="square">
            <a:spAutoFit/>
          </a:bodyPr>
          <a:lstStyle/>
          <a:p>
            <a:r>
              <a:rPr lang="sk-SK" sz="1600" dirty="0" smtClean="0">
                <a:latin typeface="Times New Roman" panose="02020603050405020304" pitchFamily="18" charset="0"/>
                <a:cs typeface="Times New Roman" panose="02020603050405020304" pitchFamily="18" charset="0"/>
              </a:rPr>
              <a:t>V spolupráci so </a:t>
            </a:r>
            <a:r>
              <a:rPr lang="sk-SK" sz="1600" b="1" dirty="0" smtClean="0">
                <a:latin typeface="Times New Roman" panose="02020603050405020304" pitchFamily="18" charset="0"/>
                <a:cs typeface="Times New Roman" panose="02020603050405020304" pitchFamily="18" charset="0"/>
              </a:rPr>
              <a:t>Strednou </a:t>
            </a:r>
            <a:r>
              <a:rPr lang="sk-SK" sz="1600" b="1" dirty="0">
                <a:latin typeface="Times New Roman" panose="02020603050405020304" pitchFamily="18" charset="0"/>
                <a:cs typeface="Times New Roman" panose="02020603050405020304" pitchFamily="18" charset="0"/>
              </a:rPr>
              <a:t>odbornou školou na Svätoplukovej ul</a:t>
            </a:r>
            <a:r>
              <a:rPr lang="sk-SK" sz="1600" dirty="0">
                <a:latin typeface="Times New Roman" panose="02020603050405020304" pitchFamily="18" charset="0"/>
                <a:cs typeface="Times New Roman" panose="02020603050405020304" pitchFamily="18" charset="0"/>
              </a:rPr>
              <a:t>. – bezodplatne využívame  služby  kadernícke, kozmetické, </a:t>
            </a:r>
            <a:r>
              <a:rPr lang="sk-SK" sz="1600" dirty="0" err="1">
                <a:latin typeface="Times New Roman" panose="02020603050405020304" pitchFamily="18" charset="0"/>
                <a:cs typeface="Times New Roman" panose="02020603050405020304" pitchFamily="18" charset="0"/>
              </a:rPr>
              <a:t>manikérske</a:t>
            </a:r>
            <a:r>
              <a:rPr lang="sk-SK" sz="1600" dirty="0">
                <a:latin typeface="Times New Roman" panose="02020603050405020304" pitchFamily="18" charset="0"/>
                <a:cs typeface="Times New Roman" panose="02020603050405020304" pitchFamily="18" charset="0"/>
              </a:rPr>
              <a:t> a pedikérske. Študenti zároveň realizujú v našom zariadení prax.</a:t>
            </a: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7509" y="3765085"/>
            <a:ext cx="4123888" cy="3092915"/>
          </a:xfrm>
          <a:prstGeom prst="rect">
            <a:avLst/>
          </a:prstGeom>
          <a:effectLst>
            <a:softEdge rad="317500"/>
          </a:effectLst>
        </p:spPr>
      </p:pic>
    </p:spTree>
    <p:extLst>
      <p:ext uri="{BB962C8B-B14F-4D97-AF65-F5344CB8AC3E}">
        <p14:creationId xmlns:p14="http://schemas.microsoft.com/office/powerpoint/2010/main" val="38533320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78385" y="1628800"/>
            <a:ext cx="8352927" cy="537509"/>
          </a:xfrm>
        </p:spPr>
        <p:txBody>
          <a:bodyPr>
            <a:normAutofit/>
          </a:bodyPr>
          <a:lstStyle/>
          <a:p>
            <a:pPr marL="0" indent="0">
              <a:buNone/>
            </a:pPr>
            <a:r>
              <a:rPr lang="sk-SK" sz="1600" dirty="0" smtClean="0">
                <a:latin typeface="Times New Roman" panose="02020603050405020304" pitchFamily="18" charset="0"/>
                <a:cs typeface="Times New Roman" panose="02020603050405020304" pitchFamily="18" charset="0"/>
              </a:rPr>
              <a:t>Tradičnou sa stala spolupráca </a:t>
            </a:r>
            <a:r>
              <a:rPr lang="sk-SK" sz="1600" dirty="0">
                <a:latin typeface="Times New Roman" panose="02020603050405020304" pitchFamily="18" charset="0"/>
                <a:cs typeface="Times New Roman" panose="02020603050405020304" pitchFamily="18" charset="0"/>
              </a:rPr>
              <a:t>s </a:t>
            </a:r>
            <a:r>
              <a:rPr lang="sk-SK" sz="1600" b="1" dirty="0">
                <a:latin typeface="Times New Roman" panose="02020603050405020304" pitchFamily="18" charset="0"/>
                <a:cs typeface="Times New Roman" panose="02020603050405020304" pitchFamily="18" charset="0"/>
              </a:rPr>
              <a:t>vysokými a strednými školami</a:t>
            </a:r>
            <a:r>
              <a:rPr lang="sk-SK" sz="1600" dirty="0">
                <a:latin typeface="Times New Roman" panose="02020603050405020304" pitchFamily="18" charset="0"/>
                <a:cs typeface="Times New Roman" panose="02020603050405020304" pitchFamily="18" charset="0"/>
              </a:rPr>
              <a:t> v oblasti praxe študentov. </a:t>
            </a:r>
            <a:endParaRPr lang="sk-SK" sz="1600" dirty="0" smtClean="0">
              <a:latin typeface="Times New Roman" panose="02020603050405020304" pitchFamily="18" charset="0"/>
              <a:cs typeface="Times New Roman" panose="02020603050405020304" pitchFamily="18" charset="0"/>
            </a:endParaRPr>
          </a:p>
          <a:p>
            <a:pPr marL="0" indent="0">
              <a:buNone/>
            </a:pPr>
            <a:endParaRPr lang="sk-SK" sz="1600" dirty="0">
              <a:latin typeface="Times New Roman" panose="02020603050405020304" pitchFamily="18" charset="0"/>
              <a:cs typeface="Times New Roman" panose="02020603050405020304" pitchFamily="18" charset="0"/>
            </a:endParaRPr>
          </a:p>
          <a:p>
            <a:pPr marL="0" indent="0">
              <a:buNone/>
            </a:pPr>
            <a:endParaRPr lang="sk-SK" sz="1600" dirty="0" smtClean="0">
              <a:latin typeface="Times New Roman" panose="02020603050405020304" pitchFamily="18" charset="0"/>
              <a:cs typeface="Times New Roman" panose="02020603050405020304" pitchFamily="18" charset="0"/>
            </a:endParaRPr>
          </a:p>
          <a:p>
            <a:pPr marL="0" indent="0">
              <a:buNone/>
            </a:pPr>
            <a:endParaRPr lang="sk-SK" sz="1600" dirty="0">
              <a:latin typeface="Times New Roman" panose="02020603050405020304" pitchFamily="18" charset="0"/>
              <a:cs typeface="Times New Roman" panose="02020603050405020304" pitchFamily="18" charset="0"/>
            </a:endParaRPr>
          </a:p>
          <a:p>
            <a:pPr marL="0" indent="0">
              <a:buNone/>
            </a:pPr>
            <a:endParaRPr lang="sk-SK" sz="1600" dirty="0" smtClean="0">
              <a:latin typeface="Times New Roman" panose="02020603050405020304" pitchFamily="18" charset="0"/>
              <a:cs typeface="Times New Roman" panose="02020603050405020304" pitchFamily="18" charset="0"/>
            </a:endParaRPr>
          </a:p>
          <a:p>
            <a:endParaRPr lang="sk-SK" sz="1600" dirty="0">
              <a:latin typeface="Times New Roman" panose="02020603050405020304" pitchFamily="18" charset="0"/>
              <a:cs typeface="Times New Roman" panose="02020603050405020304" pitchFamily="18" charset="0"/>
            </a:endParaRPr>
          </a:p>
        </p:txBody>
      </p:sp>
      <p:sp>
        <p:nvSpPr>
          <p:cNvPr id="3" name="Nadpis 2"/>
          <p:cNvSpPr>
            <a:spLocks noGrp="1"/>
          </p:cNvSpPr>
          <p:nvPr>
            <p:ph type="title"/>
          </p:nvPr>
        </p:nvSpPr>
        <p:spPr>
          <a:xfrm>
            <a:off x="251520" y="338328"/>
            <a:ext cx="8712968" cy="858424"/>
          </a:xfrm>
        </p:spPr>
        <p:txBody>
          <a:bodyPr>
            <a:normAutofit/>
          </a:bodyPr>
          <a:lstStyle/>
          <a:p>
            <a:r>
              <a:rPr lang="sk-SK" sz="2400" dirty="0">
                <a:latin typeface="Times New Roman" panose="02020603050405020304" pitchFamily="18" charset="0"/>
                <a:cs typeface="Times New Roman" panose="02020603050405020304" pitchFamily="18" charset="0"/>
              </a:rPr>
              <a:t>Dobrovoľníctvo a základné spolupracujúce organizácie</a:t>
            </a:r>
            <a:endParaRPr lang="sk-SK" sz="24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629" y="1916832"/>
            <a:ext cx="5141371" cy="3856028"/>
          </a:xfrm>
          <a:prstGeom prst="rect">
            <a:avLst/>
          </a:prstGeom>
          <a:effectLst>
            <a:softEdge rad="317500"/>
          </a:effectLst>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1" y="3172623"/>
            <a:ext cx="4896544" cy="3672408"/>
          </a:xfrm>
          <a:prstGeom prst="rect">
            <a:avLst/>
          </a:prstGeom>
          <a:effectLst>
            <a:softEdge rad="317500"/>
          </a:effectLst>
        </p:spPr>
      </p:pic>
    </p:spTree>
    <p:extLst>
      <p:ext uri="{BB962C8B-B14F-4D97-AF65-F5344CB8AC3E}">
        <p14:creationId xmlns:p14="http://schemas.microsoft.com/office/powerpoint/2010/main" val="1882717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6" y="1628800"/>
            <a:ext cx="8352927" cy="825541"/>
          </a:xfrm>
        </p:spPr>
        <p:txBody>
          <a:bodyPr/>
          <a:lstStyle/>
          <a:p>
            <a:pPr marL="0" indent="0" algn="just">
              <a:buNone/>
            </a:pPr>
            <a:r>
              <a:rPr lang="sk-SK" sz="1600" dirty="0">
                <a:latin typeface="Times New Roman" panose="02020603050405020304" pitchFamily="18" charset="0"/>
                <a:cs typeface="Times New Roman" panose="02020603050405020304" pitchFamily="18" charset="0"/>
              </a:rPr>
              <a:t>Neoddeliteľnou súčasťou je spolupráca </a:t>
            </a:r>
            <a:r>
              <a:rPr lang="sk-SK" sz="1600" b="1" dirty="0">
                <a:latin typeface="Times New Roman" panose="02020603050405020304" pitchFamily="18" charset="0"/>
                <a:cs typeface="Times New Roman" panose="02020603050405020304" pitchFamily="18" charset="0"/>
              </a:rPr>
              <a:t>s OMD</a:t>
            </a:r>
            <a:r>
              <a:rPr lang="sk-SK" sz="1600" dirty="0">
                <a:latin typeface="Times New Roman" panose="02020603050405020304" pitchFamily="18" charset="0"/>
                <a:cs typeface="Times New Roman" panose="02020603050405020304" pitchFamily="18" charset="0"/>
              </a:rPr>
              <a:t> so zameraním na </a:t>
            </a:r>
            <a:r>
              <a:rPr lang="sk-SK" sz="1600" dirty="0" smtClean="0">
                <a:latin typeface="Times New Roman" panose="02020603050405020304" pitchFamily="18" charset="0"/>
                <a:cs typeface="Times New Roman" panose="02020603050405020304" pitchFamily="18" charset="0"/>
              </a:rPr>
              <a:t>asistenciu občanov, športovú </a:t>
            </a:r>
            <a:r>
              <a:rPr lang="sk-SK" sz="1600" dirty="0">
                <a:latin typeface="Times New Roman" panose="02020603050405020304" pitchFamily="18" charset="0"/>
                <a:cs typeface="Times New Roman" panose="02020603050405020304" pitchFamily="18" charset="0"/>
              </a:rPr>
              <a:t>činnosť klientov v </a:t>
            </a:r>
            <a:r>
              <a:rPr lang="sk-SK" sz="1600" dirty="0" err="1">
                <a:latin typeface="Times New Roman" panose="02020603050405020304" pitchFamily="18" charset="0"/>
                <a:cs typeface="Times New Roman" panose="02020603050405020304" pitchFamily="18" charset="0"/>
              </a:rPr>
              <a:t>Bocci</a:t>
            </a:r>
            <a:r>
              <a:rPr lang="sk-SK" sz="1600" dirty="0">
                <a:latin typeface="Times New Roman" panose="02020603050405020304" pitchFamily="18" charset="0"/>
                <a:cs typeface="Times New Roman" panose="02020603050405020304" pitchFamily="18" charset="0"/>
              </a:rPr>
              <a:t>, ktorí majú veľmi dobré úspechy v miestnych ale aj celoslovenských súťažiach, </a:t>
            </a:r>
            <a:r>
              <a:rPr lang="sk-SK" sz="1600" dirty="0" smtClean="0">
                <a:latin typeface="Times New Roman" panose="02020603050405020304" pitchFamily="18" charset="0"/>
                <a:cs typeface="Times New Roman" panose="02020603050405020304" pitchFamily="18" charset="0"/>
              </a:rPr>
              <a:t> záujmovú </a:t>
            </a:r>
            <a:r>
              <a:rPr lang="sk-SK" sz="1600" dirty="0">
                <a:latin typeface="Times New Roman" panose="02020603050405020304" pitchFamily="18" charset="0"/>
                <a:cs typeface="Times New Roman" panose="02020603050405020304" pitchFamily="18" charset="0"/>
              </a:rPr>
              <a:t>a rekreačnú činnosť. </a:t>
            </a:r>
          </a:p>
          <a:p>
            <a:endParaRPr lang="sk-SK" dirty="0"/>
          </a:p>
        </p:txBody>
      </p:sp>
      <p:sp>
        <p:nvSpPr>
          <p:cNvPr id="3" name="Nadpis 2"/>
          <p:cNvSpPr>
            <a:spLocks noGrp="1"/>
          </p:cNvSpPr>
          <p:nvPr>
            <p:ph type="title"/>
          </p:nvPr>
        </p:nvSpPr>
        <p:spPr>
          <a:xfrm>
            <a:off x="179512" y="338328"/>
            <a:ext cx="8784976" cy="930432"/>
          </a:xfrm>
        </p:spPr>
        <p:txBody>
          <a:bodyPr>
            <a:normAutofit/>
          </a:bodyPr>
          <a:lstStyle/>
          <a:p>
            <a:r>
              <a:rPr lang="sk-SK" sz="2400" dirty="0">
                <a:latin typeface="Times New Roman" panose="02020603050405020304" pitchFamily="18" charset="0"/>
                <a:cs typeface="Times New Roman" panose="02020603050405020304" pitchFamily="18" charset="0"/>
              </a:rPr>
              <a:t>Dobrovoľníctvo a základné spolupracujúce organizácie</a:t>
            </a:r>
            <a:endParaRPr lang="sk-SK" sz="24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9648"/>
            <a:ext cx="4224469" cy="3168352"/>
          </a:xfrm>
          <a:prstGeom prst="rect">
            <a:avLst/>
          </a:prstGeom>
          <a:effectLst>
            <a:softEdge rad="317500"/>
          </a:effectLst>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241" y="4124285"/>
            <a:ext cx="4023256" cy="3017442"/>
          </a:xfrm>
          <a:prstGeom prst="rect">
            <a:avLst/>
          </a:prstGeom>
          <a:effectLst>
            <a:softEdge rad="317500"/>
          </a:effectLst>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1844824"/>
            <a:ext cx="4224469" cy="3168352"/>
          </a:xfrm>
          <a:prstGeom prst="rect">
            <a:avLst/>
          </a:prstGeom>
          <a:effectLst>
            <a:softEdge rad="317500"/>
          </a:effectLst>
        </p:spPr>
      </p:pic>
    </p:spTree>
    <p:extLst>
      <p:ext uri="{BB962C8B-B14F-4D97-AF65-F5344CB8AC3E}">
        <p14:creationId xmlns:p14="http://schemas.microsoft.com/office/powerpoint/2010/main" val="3829287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6" y="1916832"/>
            <a:ext cx="8136903" cy="3450696"/>
          </a:xfrm>
        </p:spPr>
        <p:txBody>
          <a:bodyPr/>
          <a:lstStyle/>
          <a:p>
            <a:pPr marL="0" indent="0">
              <a:buNone/>
            </a:pPr>
            <a:endParaRPr lang="sk-SK" sz="1600" dirty="0"/>
          </a:p>
          <a:p>
            <a:pPr marL="0" indent="0" algn="just">
              <a:lnSpc>
                <a:spcPct val="150000"/>
              </a:lnSpc>
              <a:buNone/>
            </a:pPr>
            <a:r>
              <a:rPr lang="sk-SK" sz="1600" dirty="0" smtClean="0">
                <a:latin typeface="Times New Roman" panose="02020603050405020304" pitchFamily="18" charset="0"/>
                <a:cs typeface="Times New Roman" panose="02020603050405020304" pitchFamily="18" charset="0"/>
              </a:rPr>
              <a:t>Dovoľujeme</a:t>
            </a:r>
            <a:r>
              <a:rPr lang="cs-CZ" sz="1600" dirty="0" smtClean="0">
                <a:latin typeface="Times New Roman" panose="02020603050405020304" pitchFamily="18" charset="0"/>
                <a:cs typeface="Times New Roman" panose="02020603050405020304" pitchFamily="18" charset="0"/>
              </a:rPr>
              <a:t> </a:t>
            </a:r>
            <a:r>
              <a:rPr lang="cs-CZ" sz="1600" dirty="0">
                <a:latin typeface="Times New Roman" panose="02020603050405020304" pitchFamily="18" charset="0"/>
                <a:cs typeface="Times New Roman" panose="02020603050405020304" pitchFamily="18" charset="0"/>
              </a:rPr>
              <a:t>si aj touto cestou </a:t>
            </a:r>
            <a:r>
              <a:rPr lang="cs-CZ" sz="1600" dirty="0" err="1">
                <a:latin typeface="Times New Roman" panose="02020603050405020304" pitchFamily="18" charset="0"/>
                <a:cs typeface="Times New Roman" panose="02020603050405020304" pitchFamily="18" charset="0"/>
              </a:rPr>
              <a:t>poďakovať</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všetkým</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ktorí</a:t>
            </a:r>
            <a:r>
              <a:rPr lang="cs-CZ" sz="1600" dirty="0">
                <a:latin typeface="Times New Roman" panose="02020603050405020304" pitchFamily="18" charset="0"/>
                <a:cs typeface="Times New Roman" panose="02020603050405020304" pitchFamily="18" charset="0"/>
              </a:rPr>
              <a:t> pomohli </a:t>
            </a:r>
            <a:r>
              <a:rPr lang="cs-CZ" sz="1600" dirty="0" err="1">
                <a:latin typeface="Times New Roman" panose="02020603050405020304" pitchFamily="18" charset="0"/>
                <a:cs typeface="Times New Roman" panose="02020603050405020304" pitchFamily="18" charset="0"/>
              </a:rPr>
              <a:t>zariadeniu</a:t>
            </a:r>
            <a:r>
              <a:rPr lang="cs-CZ" sz="1600" dirty="0">
                <a:latin typeface="Times New Roman" panose="02020603050405020304" pitchFamily="18" charset="0"/>
                <a:cs typeface="Times New Roman" panose="02020603050405020304" pitchFamily="18" charset="0"/>
              </a:rPr>
              <a:t> aj tento rok </a:t>
            </a:r>
            <a:r>
              <a:rPr lang="sk-SK" sz="1600" dirty="0" smtClean="0">
                <a:latin typeface="Times New Roman" panose="02020603050405020304" pitchFamily="18" charset="0"/>
                <a:cs typeface="Times New Roman" panose="02020603050405020304" pitchFamily="18" charset="0"/>
              </a:rPr>
              <a:t>finančne</a:t>
            </a:r>
            <a:r>
              <a:rPr lang="cs-CZ" sz="1600" dirty="0" smtClean="0">
                <a:latin typeface="Times New Roman" panose="02020603050405020304" pitchFamily="18" charset="0"/>
                <a:cs typeface="Times New Roman" panose="02020603050405020304" pitchFamily="18" charset="0"/>
              </a:rPr>
              <a:t>, </a:t>
            </a:r>
            <a:r>
              <a:rPr lang="cs-CZ" sz="1600" dirty="0">
                <a:latin typeface="Times New Roman" panose="02020603050405020304" pitchFamily="18" charset="0"/>
                <a:cs typeface="Times New Roman" panose="02020603050405020304" pitchFamily="18" charset="0"/>
              </a:rPr>
              <a:t>či </a:t>
            </a:r>
            <a:r>
              <a:rPr lang="sk-SK" sz="1600" dirty="0" smtClean="0">
                <a:latin typeface="Times New Roman" panose="02020603050405020304" pitchFamily="18" charset="0"/>
                <a:cs typeface="Times New Roman" panose="02020603050405020304" pitchFamily="18" charset="0"/>
              </a:rPr>
              <a:t>materiálne</a:t>
            </a:r>
            <a:r>
              <a:rPr lang="cs-CZ" sz="1600" dirty="0" smtClean="0">
                <a:latin typeface="Times New Roman" panose="02020603050405020304" pitchFamily="18" charset="0"/>
                <a:cs typeface="Times New Roman" panose="02020603050405020304" pitchFamily="18" charset="0"/>
              </a:rPr>
              <a:t>. </a:t>
            </a:r>
            <a:r>
              <a:rPr lang="cs-CZ" sz="1600" dirty="0">
                <a:latin typeface="Times New Roman" panose="02020603050405020304" pitchFamily="18" charset="0"/>
                <a:cs typeface="Times New Roman" panose="02020603050405020304" pitchFamily="18" charset="0"/>
              </a:rPr>
              <a:t>V roku </a:t>
            </a:r>
            <a:r>
              <a:rPr lang="cs-CZ" sz="1600" dirty="0" smtClean="0">
                <a:latin typeface="Times New Roman" panose="02020603050405020304" pitchFamily="18" charset="0"/>
                <a:cs typeface="Times New Roman" panose="02020603050405020304" pitchFamily="18" charset="0"/>
              </a:rPr>
              <a:t>2015 </a:t>
            </a:r>
            <a:r>
              <a:rPr lang="cs-CZ" sz="1600" dirty="0" err="1">
                <a:latin typeface="Times New Roman" panose="02020603050405020304" pitchFamily="18" charset="0"/>
                <a:cs typeface="Times New Roman" panose="02020603050405020304" pitchFamily="18" charset="0"/>
              </a:rPr>
              <a:t>boli</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finančné</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prostriedky</a:t>
            </a:r>
            <a:r>
              <a:rPr lang="cs-CZ" sz="1600" dirty="0">
                <a:latin typeface="Times New Roman" panose="02020603050405020304" pitchFamily="18" charset="0"/>
                <a:cs typeface="Times New Roman" panose="02020603050405020304" pitchFamily="18" charset="0"/>
              </a:rPr>
              <a:t> v </a:t>
            </a:r>
            <a:r>
              <a:rPr lang="cs-CZ" sz="1600" dirty="0" err="1">
                <a:latin typeface="Times New Roman" panose="02020603050405020304" pitchFamily="18" charset="0"/>
                <a:cs typeface="Times New Roman" panose="02020603050405020304" pitchFamily="18" charset="0"/>
              </a:rPr>
              <a:t>celkovej</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hodnote</a:t>
            </a:r>
            <a:r>
              <a:rPr lang="cs-CZ" sz="1600" dirty="0">
                <a:latin typeface="Times New Roman" panose="02020603050405020304" pitchFamily="18" charset="0"/>
                <a:cs typeface="Times New Roman" panose="02020603050405020304" pitchFamily="18" charset="0"/>
              </a:rPr>
              <a:t> </a:t>
            </a:r>
            <a:r>
              <a:rPr lang="cs-CZ" sz="1600" dirty="0" smtClean="0">
                <a:latin typeface="Times New Roman" panose="02020603050405020304" pitchFamily="18" charset="0"/>
                <a:cs typeface="Times New Roman" panose="02020603050405020304" pitchFamily="18" charset="0"/>
              </a:rPr>
              <a:t>7.045,93 € </a:t>
            </a:r>
            <a:r>
              <a:rPr lang="cs-CZ" sz="1600" dirty="0">
                <a:latin typeface="Times New Roman" panose="02020603050405020304" pitchFamily="18" charset="0"/>
                <a:cs typeface="Times New Roman" panose="02020603050405020304" pitchFamily="18" charset="0"/>
              </a:rPr>
              <a:t>použité na </a:t>
            </a:r>
            <a:r>
              <a:rPr lang="cs-CZ" sz="1600" dirty="0" err="1">
                <a:latin typeface="Times New Roman" panose="02020603050405020304" pitchFamily="18" charset="0"/>
                <a:cs typeface="Times New Roman" panose="02020603050405020304" pitchFamily="18" charset="0"/>
              </a:rPr>
              <a:t>zlepšenie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prostredia</a:t>
            </a:r>
            <a:r>
              <a:rPr lang="cs-CZ" sz="1600" dirty="0">
                <a:latin typeface="Times New Roman" panose="02020603050405020304" pitchFamily="18" charset="0"/>
                <a:cs typeface="Times New Roman" panose="02020603050405020304" pitchFamily="18" charset="0"/>
              </a:rPr>
              <a:t> a aktivity </a:t>
            </a:r>
            <a:r>
              <a:rPr lang="cs-CZ" sz="1600" dirty="0" err="1">
                <a:latin typeface="Times New Roman" panose="02020603050405020304" pitchFamily="18" charset="0"/>
                <a:cs typeface="Times New Roman" panose="02020603050405020304" pitchFamily="18" charset="0"/>
              </a:rPr>
              <a:t>pre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klientov</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Prostredníctvom</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týchto</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financií</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sa</a:t>
            </a:r>
            <a:r>
              <a:rPr lang="cs-CZ" sz="1600" dirty="0" smtClean="0">
                <a:latin typeface="Times New Roman" panose="02020603050405020304" pitchFamily="18" charset="0"/>
                <a:cs typeface="Times New Roman" panose="02020603050405020304" pitchFamily="18" charset="0"/>
              </a:rPr>
              <a:t> nám </a:t>
            </a:r>
            <a:r>
              <a:rPr lang="cs-CZ" sz="1600" dirty="0" err="1" smtClean="0">
                <a:latin typeface="Times New Roman" panose="02020603050405020304" pitchFamily="18" charset="0"/>
                <a:cs typeface="Times New Roman" panose="02020603050405020304" pitchFamily="18" charset="0"/>
              </a:rPr>
              <a:t>podarilo</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zrealizovať</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niekoľko</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výletov</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zúčastniť</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sa</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fašiangového</a:t>
            </a:r>
            <a:r>
              <a:rPr lang="cs-CZ" sz="1600" dirty="0" smtClean="0">
                <a:latin typeface="Times New Roman" panose="02020603050405020304" pitchFamily="18" charset="0"/>
                <a:cs typeface="Times New Roman" panose="02020603050405020304" pitchFamily="18" charset="0"/>
              </a:rPr>
              <a:t> plesu v </a:t>
            </a:r>
            <a:r>
              <a:rPr lang="cs-CZ" sz="1600" dirty="0" err="1" smtClean="0">
                <a:latin typeface="Times New Roman" panose="02020603050405020304" pitchFamily="18" charset="0"/>
                <a:cs typeface="Times New Roman" panose="02020603050405020304" pitchFamily="18" charset="0"/>
              </a:rPr>
              <a:t>Modre</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vybudovať</a:t>
            </a:r>
            <a:r>
              <a:rPr lang="cs-CZ" sz="1600" dirty="0" smtClean="0">
                <a:latin typeface="Times New Roman" panose="02020603050405020304" pitchFamily="18" charset="0"/>
                <a:cs typeface="Times New Roman" panose="02020603050405020304" pitchFamily="18" charset="0"/>
              </a:rPr>
              <a:t> tarasu v </a:t>
            </a:r>
            <a:r>
              <a:rPr lang="cs-CZ" sz="1600" dirty="0" err="1" smtClean="0">
                <a:latin typeface="Times New Roman" panose="02020603050405020304" pitchFamily="18" charset="0"/>
                <a:cs typeface="Times New Roman" panose="02020603050405020304" pitchFamily="18" charset="0"/>
              </a:rPr>
              <a:t>našom</a:t>
            </a:r>
            <a:r>
              <a:rPr lang="cs-CZ" sz="1600" dirty="0" smtClean="0">
                <a:latin typeface="Times New Roman" panose="02020603050405020304" pitchFamily="18" charset="0"/>
                <a:cs typeface="Times New Roman" panose="02020603050405020304" pitchFamily="18" charset="0"/>
              </a:rPr>
              <a:t> areály a </a:t>
            </a:r>
            <a:r>
              <a:rPr lang="cs-CZ" sz="1600" dirty="0" err="1" smtClean="0">
                <a:latin typeface="Times New Roman" panose="02020603050405020304" pitchFamily="18" charset="0"/>
                <a:cs typeface="Times New Roman" panose="02020603050405020304" pitchFamily="18" charset="0"/>
              </a:rPr>
              <a:t>veľa</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iných</a:t>
            </a:r>
            <a:r>
              <a:rPr lang="cs-CZ" sz="1600" dirty="0" smtClean="0">
                <a:latin typeface="Times New Roman" panose="02020603050405020304" pitchFamily="18" charset="0"/>
                <a:cs typeface="Times New Roman" panose="02020603050405020304" pitchFamily="18" charset="0"/>
              </a:rPr>
              <a:t> </a:t>
            </a:r>
            <a:r>
              <a:rPr lang="cs-CZ" sz="1600" dirty="0" err="1" smtClean="0">
                <a:latin typeface="Times New Roman" panose="02020603050405020304" pitchFamily="18" charset="0"/>
                <a:cs typeface="Times New Roman" panose="02020603050405020304" pitchFamily="18" charset="0"/>
              </a:rPr>
              <a:t>projektov</a:t>
            </a:r>
            <a:r>
              <a:rPr lang="cs-CZ" sz="1600" dirty="0" smtClean="0">
                <a:latin typeface="Times New Roman" panose="02020603050405020304" pitchFamily="18" charset="0"/>
                <a:cs typeface="Times New Roman" panose="02020603050405020304" pitchFamily="18" charset="0"/>
              </a:rPr>
              <a:t>. </a:t>
            </a:r>
            <a:endParaRPr lang="sk-SK" sz="1600" dirty="0">
              <a:latin typeface="Times New Roman" panose="02020603050405020304" pitchFamily="18" charset="0"/>
              <a:cs typeface="Times New Roman" panose="02020603050405020304" pitchFamily="18" charset="0"/>
            </a:endParaRPr>
          </a:p>
          <a:p>
            <a:pPr marL="0" indent="0">
              <a:lnSpc>
                <a:spcPct val="150000"/>
              </a:lnSpc>
              <a:buNone/>
            </a:pPr>
            <a:endParaRPr lang="sk-SK" sz="1600" dirty="0" smtClean="0">
              <a:latin typeface="Times New Roman" panose="02020603050405020304" pitchFamily="18" charset="0"/>
              <a:cs typeface="Times New Roman" panose="02020603050405020304" pitchFamily="18" charset="0"/>
            </a:endParaRPr>
          </a:p>
          <a:p>
            <a:pPr marL="0" indent="0" algn="ctr">
              <a:lnSpc>
                <a:spcPct val="150000"/>
              </a:lnSpc>
              <a:buNone/>
            </a:pPr>
            <a:r>
              <a:rPr lang="cs-CZ" sz="1600" b="1" dirty="0" err="1" smtClean="0">
                <a:latin typeface="Times New Roman" panose="02020603050405020304" pitchFamily="18" charset="0"/>
                <a:cs typeface="Times New Roman" panose="02020603050405020304" pitchFamily="18" charset="0"/>
              </a:rPr>
              <a:t>Všetkým</a:t>
            </a:r>
            <a:r>
              <a:rPr lang="cs-CZ" sz="1600" b="1" dirty="0" smtClean="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darcom</a:t>
            </a:r>
            <a:r>
              <a:rPr lang="cs-CZ" sz="1600" b="1" dirty="0">
                <a:latin typeface="Times New Roman" panose="02020603050405020304" pitchFamily="18" charset="0"/>
                <a:cs typeface="Times New Roman" panose="02020603050405020304" pitchFamily="18" charset="0"/>
              </a:rPr>
              <a:t> s úctou </a:t>
            </a:r>
            <a:r>
              <a:rPr lang="cs-CZ" sz="1600" b="1" dirty="0" err="1">
                <a:latin typeface="Times New Roman" panose="02020603050405020304" pitchFamily="18" charset="0"/>
                <a:cs typeface="Times New Roman" panose="02020603050405020304" pitchFamily="18" charset="0"/>
              </a:rPr>
              <a:t>ďakujeme</a:t>
            </a:r>
            <a:r>
              <a:rPr lang="cs-CZ" sz="1600" dirty="0">
                <a:latin typeface="Times New Roman" panose="02020603050405020304" pitchFamily="18" charset="0"/>
                <a:cs typeface="Times New Roman" panose="02020603050405020304" pitchFamily="18" charset="0"/>
              </a:rPr>
              <a:t>.</a:t>
            </a:r>
            <a:endParaRPr lang="sk-SK" sz="1600" dirty="0">
              <a:latin typeface="Times New Roman" panose="02020603050405020304" pitchFamily="18" charset="0"/>
              <a:cs typeface="Times New Roman" panose="02020603050405020304" pitchFamily="18" charset="0"/>
            </a:endParaRPr>
          </a:p>
          <a:p>
            <a:pPr>
              <a:lnSpc>
                <a:spcPct val="150000"/>
              </a:lnSpc>
            </a:pPr>
            <a:endParaRPr lang="sk-SK" dirty="0">
              <a:latin typeface="Times New Roman" panose="02020603050405020304" pitchFamily="18" charset="0"/>
              <a:cs typeface="Times New Roman" panose="02020603050405020304" pitchFamily="18" charset="0"/>
            </a:endParaRPr>
          </a:p>
        </p:txBody>
      </p:sp>
      <p:sp>
        <p:nvSpPr>
          <p:cNvPr id="3" name="Nadpis 2"/>
          <p:cNvSpPr>
            <a:spLocks noGrp="1"/>
          </p:cNvSpPr>
          <p:nvPr>
            <p:ph type="title"/>
          </p:nvPr>
        </p:nvSpPr>
        <p:spPr>
          <a:xfrm>
            <a:off x="457200" y="338328"/>
            <a:ext cx="8229600" cy="930432"/>
          </a:xfrm>
        </p:spPr>
        <p:txBody>
          <a:bodyPr>
            <a:normAutofit/>
          </a:bodyPr>
          <a:lstStyle/>
          <a:p>
            <a:r>
              <a:rPr lang="cs-CZ" sz="2400" dirty="0">
                <a:latin typeface="Times New Roman" panose="02020603050405020304" pitchFamily="18" charset="0"/>
                <a:cs typeface="Times New Roman" panose="02020603050405020304" pitchFamily="18" charset="0"/>
              </a:rPr>
              <a:t>Projekty, </a:t>
            </a:r>
            <a:r>
              <a:rPr lang="cs-CZ" sz="2400" dirty="0" err="1">
                <a:latin typeface="Times New Roman" panose="02020603050405020304" pitchFamily="18" charset="0"/>
                <a:cs typeface="Times New Roman" panose="02020603050405020304" pitchFamily="18" charset="0"/>
              </a:rPr>
              <a:t>finančné</a:t>
            </a:r>
            <a:r>
              <a:rPr lang="cs-CZ" sz="2400" dirty="0">
                <a:latin typeface="Times New Roman" panose="02020603050405020304" pitchFamily="18" charset="0"/>
                <a:cs typeface="Times New Roman" panose="02020603050405020304" pitchFamily="18" charset="0"/>
              </a:rPr>
              <a:t> a </a:t>
            </a:r>
            <a:r>
              <a:rPr lang="cs-CZ" sz="2400" dirty="0" err="1">
                <a:latin typeface="Times New Roman" panose="02020603050405020304" pitchFamily="18" charset="0"/>
                <a:cs typeface="Times New Roman" panose="02020603050405020304" pitchFamily="18" charset="0"/>
              </a:rPr>
              <a:t>materiálne</a:t>
            </a:r>
            <a:r>
              <a:rPr lang="cs-CZ" sz="2400" dirty="0">
                <a:latin typeface="Times New Roman" panose="02020603050405020304" pitchFamily="18" charset="0"/>
                <a:cs typeface="Times New Roman" panose="02020603050405020304" pitchFamily="18" charset="0"/>
              </a:rPr>
              <a:t> </a:t>
            </a:r>
            <a:r>
              <a:rPr lang="cs-CZ" sz="2400" dirty="0" smtClean="0">
                <a:latin typeface="Times New Roman" panose="02020603050405020304" pitchFamily="18" charset="0"/>
                <a:cs typeface="Times New Roman" panose="02020603050405020304" pitchFamily="18" charset="0"/>
              </a:rPr>
              <a:t>dary</a:t>
            </a:r>
            <a:endParaRPr lang="sk-SK" sz="2400" dirty="0"/>
          </a:p>
        </p:txBody>
      </p:sp>
    </p:spTree>
    <p:extLst>
      <p:ext uri="{BB962C8B-B14F-4D97-AF65-F5344CB8AC3E}">
        <p14:creationId xmlns:p14="http://schemas.microsoft.com/office/powerpoint/2010/main" val="1497007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8" y="2204864"/>
            <a:ext cx="8496943" cy="3450696"/>
          </a:xfrm>
        </p:spPr>
        <p:txBody>
          <a:bodyPr>
            <a:normAutofit/>
          </a:bodyPr>
          <a:lstStyle/>
          <a:p>
            <a:pPr marL="0" indent="0">
              <a:buNone/>
            </a:pPr>
            <a:r>
              <a:rPr lang="sk-SK" sz="1600" b="1" dirty="0">
                <a:latin typeface="Times New Roman" panose="02020603050405020304" pitchFamily="18" charset="0"/>
                <a:cs typeface="Times New Roman" panose="02020603050405020304" pitchFamily="18" charset="0"/>
              </a:rPr>
              <a:t>Víziou </a:t>
            </a:r>
            <a:r>
              <a:rPr lang="sk-SK" sz="1600" dirty="0">
                <a:latin typeface="Times New Roman" panose="02020603050405020304" pitchFamily="18" charset="0"/>
                <a:cs typeface="Times New Roman" panose="02020603050405020304" pitchFamily="18" charset="0"/>
              </a:rPr>
              <a:t>DSS pre deti a dospelých </a:t>
            </a:r>
            <a:r>
              <a:rPr lang="sk-SK" sz="1600" dirty="0" err="1">
                <a:latin typeface="Times New Roman" panose="02020603050405020304" pitchFamily="18" charset="0"/>
                <a:cs typeface="Times New Roman" panose="02020603050405020304" pitchFamily="18" charset="0"/>
              </a:rPr>
              <a:t>Integra</a:t>
            </a:r>
            <a:r>
              <a:rPr lang="sk-SK" sz="1600" dirty="0">
                <a:latin typeface="Times New Roman" panose="02020603050405020304" pitchFamily="18" charset="0"/>
                <a:cs typeface="Times New Roman" panose="02020603050405020304" pitchFamily="18" charset="0"/>
              </a:rPr>
              <a:t> je:</a:t>
            </a:r>
          </a:p>
          <a:p>
            <a:pPr marL="0" indent="0">
              <a:buNone/>
            </a:pPr>
            <a:r>
              <a:rPr lang="sk-SK" sz="1600" b="1" dirty="0">
                <a:latin typeface="Times New Roman" panose="02020603050405020304" pitchFamily="18" charset="0"/>
                <a:cs typeface="Times New Roman" panose="02020603050405020304" pitchFamily="18" charset="0"/>
              </a:rPr>
              <a:t>Trvalé zlepšovanie poskytovaných sociálnych služieb.</a:t>
            </a:r>
            <a:endParaRPr lang="sk-SK" sz="1600" dirty="0">
              <a:latin typeface="Times New Roman" panose="02020603050405020304" pitchFamily="18" charset="0"/>
              <a:cs typeface="Times New Roman" panose="02020603050405020304" pitchFamily="18" charset="0"/>
            </a:endParaRPr>
          </a:p>
          <a:p>
            <a:pPr marL="0" indent="0">
              <a:buNone/>
            </a:pPr>
            <a:endParaRPr lang="sk-SK" sz="1600" dirty="0" smtClean="0">
              <a:latin typeface="Times New Roman" panose="02020603050405020304" pitchFamily="18" charset="0"/>
              <a:cs typeface="Times New Roman" panose="02020603050405020304" pitchFamily="18" charset="0"/>
            </a:endParaRPr>
          </a:p>
          <a:p>
            <a:pPr marL="0" indent="0">
              <a:buNone/>
            </a:pPr>
            <a:r>
              <a:rPr lang="sk-SK" sz="1600" dirty="0" smtClean="0">
                <a:latin typeface="Times New Roman" panose="02020603050405020304" pitchFamily="18" charset="0"/>
                <a:cs typeface="Times New Roman" panose="02020603050405020304" pitchFamily="18" charset="0"/>
              </a:rPr>
              <a:t>Vytvoriť </a:t>
            </a:r>
            <a:r>
              <a:rPr lang="sk-SK" sz="1600" dirty="0">
                <a:latin typeface="Times New Roman" panose="02020603050405020304" pitchFamily="18" charset="0"/>
                <a:cs typeface="Times New Roman" panose="02020603050405020304" pitchFamily="18" charset="0"/>
              </a:rPr>
              <a:t>v zariadení prostredie dôvery a atmosféru vzájomného rešpektu, profesionálnej odbornosti a zodpovednosti (tímovú solidárnosť) a posilniť poskytovanie kvalitných sociálnych služieb v zariadení aj mimo zariadenia, ktoré sú v maximálnej možnej miere orientované na prijímateľa:</a:t>
            </a:r>
          </a:p>
          <a:p>
            <a:pPr marL="0" lvl="0" indent="0">
              <a:buNone/>
            </a:pPr>
            <a:endParaRPr lang="sk-SK" sz="1600" dirty="0" smtClean="0">
              <a:latin typeface="Times New Roman" panose="02020603050405020304" pitchFamily="18" charset="0"/>
              <a:cs typeface="Times New Roman" panose="02020603050405020304" pitchFamily="18" charset="0"/>
            </a:endParaRPr>
          </a:p>
          <a:p>
            <a:pPr marL="0" lvl="0" indent="0">
              <a:buNone/>
            </a:pPr>
            <a:r>
              <a:rPr lang="sk-SK" sz="1600" dirty="0" smtClean="0">
                <a:latin typeface="Times New Roman" panose="02020603050405020304" pitchFamily="18" charset="0"/>
                <a:cs typeface="Times New Roman" panose="02020603050405020304" pitchFamily="18" charset="0"/>
              </a:rPr>
              <a:t>-  zabezpečením </a:t>
            </a:r>
            <a:r>
              <a:rPr lang="sk-SK" sz="1600" dirty="0">
                <a:latin typeface="Times New Roman" panose="02020603050405020304" pitchFamily="18" charset="0"/>
                <a:cs typeface="Times New Roman" panose="02020603050405020304" pitchFamily="18" charset="0"/>
              </a:rPr>
              <a:t>dôstojných podmienok každodenného života klientov.</a:t>
            </a:r>
          </a:p>
          <a:p>
            <a:pPr marL="0" lvl="0" indent="0">
              <a:buNone/>
            </a:pPr>
            <a:r>
              <a:rPr lang="sk-SK" sz="1600" dirty="0" smtClean="0">
                <a:latin typeface="Times New Roman" panose="02020603050405020304" pitchFamily="18" charset="0"/>
                <a:cs typeface="Times New Roman" panose="02020603050405020304" pitchFamily="18" charset="0"/>
              </a:rPr>
              <a:t>-  rešpektovaním </a:t>
            </a:r>
            <a:r>
              <a:rPr lang="sk-SK" sz="1600" dirty="0">
                <a:latin typeface="Times New Roman" panose="02020603050405020304" pitchFamily="18" charset="0"/>
                <a:cs typeface="Times New Roman" panose="02020603050405020304" pitchFamily="18" charset="0"/>
              </a:rPr>
              <a:t>osobnostného rozvoja, zručností a schopností klienta.</a:t>
            </a:r>
          </a:p>
          <a:p>
            <a:pPr marL="0" lvl="0" indent="0">
              <a:buNone/>
            </a:pPr>
            <a:r>
              <a:rPr lang="sk-SK" sz="1600" dirty="0" smtClean="0">
                <a:latin typeface="Times New Roman" panose="02020603050405020304" pitchFamily="18" charset="0"/>
                <a:cs typeface="Times New Roman" panose="02020603050405020304" pitchFamily="18" charset="0"/>
              </a:rPr>
              <a:t>-  </a:t>
            </a:r>
            <a:r>
              <a:rPr lang="sk-SK" sz="1600" dirty="0" err="1" smtClean="0">
                <a:latin typeface="Times New Roman" panose="02020603050405020304" pitchFamily="18" charset="0"/>
                <a:cs typeface="Times New Roman" panose="02020603050405020304" pitchFamily="18" charset="0"/>
              </a:rPr>
              <a:t>zdielaním</a:t>
            </a:r>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hodnôt  individuality, jedinečnosti a požiadaviek klienta,</a:t>
            </a:r>
          </a:p>
          <a:p>
            <a:pPr marL="0" indent="0">
              <a:buNone/>
            </a:pPr>
            <a:endParaRPr lang="sk-SK" dirty="0"/>
          </a:p>
        </p:txBody>
      </p:sp>
      <p:sp>
        <p:nvSpPr>
          <p:cNvPr id="3" name="Nadpis 2"/>
          <p:cNvSpPr>
            <a:spLocks noGrp="1"/>
          </p:cNvSpPr>
          <p:nvPr>
            <p:ph type="title"/>
          </p:nvPr>
        </p:nvSpPr>
        <p:spPr>
          <a:xfrm>
            <a:off x="457200" y="338328"/>
            <a:ext cx="8229600" cy="1074448"/>
          </a:xfrm>
        </p:spPr>
        <p:txBody>
          <a:bodyPr>
            <a:normAutofit/>
          </a:bodyPr>
          <a:lstStyle/>
          <a:p>
            <a:r>
              <a:rPr lang="sk-SK" sz="2400" dirty="0" smtClean="0">
                <a:latin typeface="Times New Roman" panose="02020603050405020304" pitchFamily="18" charset="0"/>
                <a:cs typeface="Times New Roman" panose="02020603050405020304" pitchFamily="18" charset="0"/>
              </a:rPr>
              <a:t>Vízia</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4906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27584" y="1988840"/>
            <a:ext cx="7408333" cy="3450696"/>
          </a:xfrm>
        </p:spPr>
        <p:txBody>
          <a:bodyPr>
            <a:normAutofit/>
          </a:bodyPr>
          <a:lstStyle/>
          <a:p>
            <a:pPr marL="0" indent="0" algn="just">
              <a:buNone/>
            </a:pPr>
            <a:r>
              <a:rPr lang="sk-SK" sz="1600" dirty="0">
                <a:latin typeface="Times New Roman" panose="02020603050405020304" pitchFamily="18" charset="0"/>
                <a:cs typeface="Times New Roman" panose="02020603050405020304" pitchFamily="18" charset="0"/>
              </a:rPr>
              <a:t>Organizačná štruktúra Domova sociálnych služieb pre deti a dospelých Integra, schválená zriaďovateľom Bratislavským samosprávnym krajom v zmysle Zákona 448/2008 Z</a:t>
            </a:r>
            <a:r>
              <a:rPr lang="sk-SK" sz="1600" dirty="0" smtClean="0">
                <a:latin typeface="Times New Roman" panose="02020603050405020304" pitchFamily="18" charset="0"/>
                <a:cs typeface="Times New Roman" panose="02020603050405020304" pitchFamily="18" charset="0"/>
              </a:rPr>
              <a:t>. z</a:t>
            </a:r>
            <a:r>
              <a:rPr lang="sk-SK" sz="1600" dirty="0">
                <a:latin typeface="Times New Roman" panose="02020603050405020304" pitchFamily="18" charset="0"/>
                <a:cs typeface="Times New Roman" panose="02020603050405020304" pitchFamily="18" charset="0"/>
              </a:rPr>
              <a:t>. o sociálnych službách  zabezpečuje prevádzku  zariadenia v piatich úsekoch:</a:t>
            </a:r>
          </a:p>
          <a:p>
            <a:pPr lvl="0"/>
            <a:r>
              <a:rPr lang="sk-SK" sz="1600" dirty="0">
                <a:latin typeface="Times New Roman" panose="02020603050405020304" pitchFamily="18" charset="0"/>
                <a:cs typeface="Times New Roman" panose="02020603050405020304" pitchFamily="18" charset="0"/>
              </a:rPr>
              <a:t>e</a:t>
            </a:r>
            <a:r>
              <a:rPr lang="sk-SK" sz="1600" dirty="0" smtClean="0">
                <a:latin typeface="Times New Roman" panose="02020603050405020304" pitchFamily="18" charset="0"/>
                <a:cs typeface="Times New Roman" panose="02020603050405020304" pitchFamily="18" charset="0"/>
              </a:rPr>
              <a:t>konomicko-prevádzkový úsek,</a:t>
            </a:r>
            <a:endParaRPr lang="sk-SK" sz="1600" dirty="0">
              <a:latin typeface="Times New Roman" panose="02020603050405020304" pitchFamily="18" charset="0"/>
              <a:cs typeface="Times New Roman" panose="02020603050405020304" pitchFamily="18" charset="0"/>
            </a:endParaRPr>
          </a:p>
          <a:p>
            <a:pPr lvl="0"/>
            <a:r>
              <a:rPr lang="sk-SK" sz="1600" dirty="0">
                <a:latin typeface="Times New Roman" panose="02020603050405020304" pitchFamily="18" charset="0"/>
                <a:cs typeface="Times New Roman" panose="02020603050405020304" pitchFamily="18" charset="0"/>
              </a:rPr>
              <a:t>terapeutický </a:t>
            </a:r>
            <a:r>
              <a:rPr lang="sk-SK" sz="1600" dirty="0" smtClean="0">
                <a:latin typeface="Times New Roman" panose="02020603050405020304" pitchFamily="18" charset="0"/>
                <a:cs typeface="Times New Roman" panose="02020603050405020304" pitchFamily="18" charset="0"/>
              </a:rPr>
              <a:t>úsek, </a:t>
            </a:r>
            <a:endParaRPr lang="sk-SK" sz="1600" dirty="0">
              <a:latin typeface="Times New Roman" panose="02020603050405020304" pitchFamily="18" charset="0"/>
              <a:cs typeface="Times New Roman" panose="02020603050405020304" pitchFamily="18" charset="0"/>
            </a:endParaRPr>
          </a:p>
          <a:p>
            <a:pPr lvl="0"/>
            <a:r>
              <a:rPr lang="sk-SK" sz="1600" dirty="0">
                <a:latin typeface="Times New Roman" panose="02020603050405020304" pitchFamily="18" charset="0"/>
                <a:cs typeface="Times New Roman" panose="02020603050405020304" pitchFamily="18" charset="0"/>
              </a:rPr>
              <a:t>zdravotný </a:t>
            </a:r>
            <a:r>
              <a:rPr lang="sk-SK" sz="1600" dirty="0" smtClean="0">
                <a:latin typeface="Times New Roman" panose="02020603050405020304" pitchFamily="18" charset="0"/>
                <a:cs typeface="Times New Roman" panose="02020603050405020304" pitchFamily="18" charset="0"/>
              </a:rPr>
              <a:t>úsek,</a:t>
            </a:r>
            <a:endParaRPr lang="sk-SK" sz="1600" dirty="0">
              <a:latin typeface="Times New Roman" panose="02020603050405020304" pitchFamily="18" charset="0"/>
              <a:cs typeface="Times New Roman" panose="02020603050405020304" pitchFamily="18" charset="0"/>
            </a:endParaRPr>
          </a:p>
          <a:p>
            <a:pPr lvl="0"/>
            <a:r>
              <a:rPr lang="sk-SK" sz="1600" dirty="0">
                <a:latin typeface="Times New Roman" panose="02020603050405020304" pitchFamily="18" charset="0"/>
                <a:cs typeface="Times New Roman" panose="02020603050405020304" pitchFamily="18" charset="0"/>
              </a:rPr>
              <a:t>úsek </a:t>
            </a:r>
            <a:r>
              <a:rPr lang="sk-SK" sz="1600" dirty="0" smtClean="0">
                <a:latin typeface="Times New Roman" panose="02020603050405020304" pitchFamily="18" charset="0"/>
                <a:cs typeface="Times New Roman" panose="02020603050405020304" pitchFamily="18" charset="0"/>
              </a:rPr>
              <a:t>stravovania, </a:t>
            </a:r>
            <a:endParaRPr lang="sk-SK" sz="1600" dirty="0">
              <a:latin typeface="Times New Roman" panose="02020603050405020304" pitchFamily="18" charset="0"/>
              <a:cs typeface="Times New Roman" panose="02020603050405020304" pitchFamily="18" charset="0"/>
            </a:endParaRPr>
          </a:p>
          <a:p>
            <a:pPr lvl="0"/>
            <a:r>
              <a:rPr lang="sk-SK" sz="1600" dirty="0">
                <a:latin typeface="Times New Roman" panose="02020603050405020304" pitchFamily="18" charset="0"/>
                <a:cs typeface="Times New Roman" panose="02020603050405020304" pitchFamily="18" charset="0"/>
              </a:rPr>
              <a:t>úsek detašovaného </a:t>
            </a:r>
            <a:r>
              <a:rPr lang="sk-SK" sz="1600" dirty="0" smtClean="0">
                <a:latin typeface="Times New Roman" panose="02020603050405020304" pitchFamily="18" charset="0"/>
                <a:cs typeface="Times New Roman" panose="02020603050405020304" pitchFamily="18" charset="0"/>
              </a:rPr>
              <a:t>pracoviska.</a:t>
            </a:r>
            <a:endParaRPr lang="sk-SK" sz="1600" dirty="0">
              <a:latin typeface="Times New Roman" panose="02020603050405020304" pitchFamily="18" charset="0"/>
              <a:cs typeface="Times New Roman" panose="02020603050405020304" pitchFamily="18" charset="0"/>
            </a:endParaRPr>
          </a:p>
          <a:p>
            <a:endParaRPr lang="sk-SK" dirty="0"/>
          </a:p>
        </p:txBody>
      </p:sp>
      <p:sp>
        <p:nvSpPr>
          <p:cNvPr id="3" name="Nadpis 2"/>
          <p:cNvSpPr>
            <a:spLocks noGrp="1"/>
          </p:cNvSpPr>
          <p:nvPr>
            <p:ph type="title"/>
          </p:nvPr>
        </p:nvSpPr>
        <p:spPr/>
        <p:txBody>
          <a:bodyPr>
            <a:normAutofit/>
          </a:bodyPr>
          <a:lstStyle/>
          <a:p>
            <a:r>
              <a:rPr lang="sk-SK" sz="2400" dirty="0">
                <a:latin typeface="Times New Roman" panose="02020603050405020304" pitchFamily="18" charset="0"/>
                <a:cs typeface="Times New Roman" panose="02020603050405020304" pitchFamily="18" charset="0"/>
              </a:rPr>
              <a:t>Personálne zabezpečenie</a:t>
            </a:r>
          </a:p>
        </p:txBody>
      </p:sp>
    </p:spTree>
    <p:extLst>
      <p:ext uri="{BB962C8B-B14F-4D97-AF65-F5344CB8AC3E}">
        <p14:creationId xmlns:p14="http://schemas.microsoft.com/office/powerpoint/2010/main" val="38820117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1727306231"/>
              </p:ext>
            </p:extLst>
          </p:nvPr>
        </p:nvGraphicFramePr>
        <p:xfrm>
          <a:off x="539552" y="2276872"/>
          <a:ext cx="8208911" cy="4150155"/>
        </p:xfrm>
        <a:graphic>
          <a:graphicData uri="http://schemas.openxmlformats.org/drawingml/2006/table">
            <a:tbl>
              <a:tblPr firstRow="1" firstCol="1" bandRow="1">
                <a:tableStyleId>{5C22544A-7EE6-4342-B048-85BDC9FD1C3A}</a:tableStyleId>
              </a:tblPr>
              <a:tblGrid>
                <a:gridCol w="2435644"/>
                <a:gridCol w="1510409"/>
                <a:gridCol w="1104467"/>
                <a:gridCol w="3158391"/>
              </a:tblGrid>
              <a:tr h="864096">
                <a:tc>
                  <a:txBody>
                    <a:bodyPr/>
                    <a:lstStyle/>
                    <a:p>
                      <a:pPr>
                        <a:lnSpc>
                          <a:spcPct val="115000"/>
                        </a:lnSpc>
                        <a:spcAft>
                          <a:spcPts val="0"/>
                        </a:spcAft>
                      </a:pPr>
                      <a:r>
                        <a:rPr lang="sk-SK" sz="1600" kern="0" dirty="0">
                          <a:effectLst/>
                          <a:latin typeface="Times New Roman" panose="02020603050405020304" pitchFamily="18" charset="0"/>
                          <a:cs typeface="Times New Roman" panose="02020603050405020304" pitchFamily="18" charset="0"/>
                        </a:rPr>
                        <a:t>Zamestnanci spolu</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sk-SK" sz="1600" kern="0" dirty="0" smtClean="0">
                          <a:effectLst/>
                          <a:latin typeface="Times New Roman" panose="02020603050405020304" pitchFamily="18" charset="0"/>
                          <a:cs typeface="Times New Roman" panose="02020603050405020304" pitchFamily="18" charset="0"/>
                        </a:rPr>
                        <a:t> BA</a:t>
                      </a:r>
                      <a:endParaRPr lang="sk-SK" sz="1600" kern="50" dirty="0" smtClean="0">
                        <a:effectLst/>
                        <a:latin typeface="Times New Roman" panose="02020603050405020304" pitchFamily="18" charset="0"/>
                        <a:ea typeface="Arial Unicode MS"/>
                        <a:cs typeface="Times New Roman" panose="02020603050405020304" pitchFamily="18" charset="0"/>
                      </a:endParaRPr>
                    </a:p>
                    <a:p>
                      <a:pPr algn="ctr">
                        <a:lnSpc>
                          <a:spcPct val="115000"/>
                        </a:lnSpc>
                        <a:spcAft>
                          <a:spcPts val="0"/>
                        </a:spcAft>
                      </a:pPr>
                      <a:endParaRPr lang="sk-SK" sz="1600" kern="50" dirty="0">
                        <a:effectLst/>
                        <a:latin typeface="Times New Roman" panose="02020603050405020304" pitchFamily="18" charset="0"/>
                        <a:ea typeface="Arial Unicode MS"/>
                        <a:cs typeface="Times New Roman" panose="02020603050405020304" pitchFamily="18" charset="0"/>
                      </a:endParaRPr>
                    </a:p>
                  </a:txBody>
                  <a:tcPr marL="44450" marR="44450" marT="0" marB="0" vert="vert27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sk-SK" sz="1600" kern="0" dirty="0" smtClean="0">
                          <a:effectLst/>
                          <a:latin typeface="Times New Roman" panose="02020603050405020304" pitchFamily="18" charset="0"/>
                          <a:cs typeface="Times New Roman" panose="02020603050405020304" pitchFamily="18" charset="0"/>
                        </a:rPr>
                        <a:t> SC</a:t>
                      </a:r>
                      <a:endParaRPr lang="sk-SK" sz="1600" kern="50" dirty="0" smtClean="0">
                        <a:effectLst/>
                        <a:latin typeface="Times New Roman" panose="02020603050405020304" pitchFamily="18" charset="0"/>
                        <a:ea typeface="Arial Unicode MS"/>
                        <a:cs typeface="Times New Roman" panose="02020603050405020304" pitchFamily="18" charset="0"/>
                      </a:endParaRPr>
                    </a:p>
                    <a:p>
                      <a:pPr algn="ctr">
                        <a:lnSpc>
                          <a:spcPct val="115000"/>
                        </a:lnSpc>
                        <a:spcAft>
                          <a:spcPts val="0"/>
                        </a:spcAft>
                      </a:pPr>
                      <a:endParaRPr lang="sk-SK" sz="1600" kern="50" dirty="0">
                        <a:effectLst/>
                        <a:latin typeface="Times New Roman" panose="02020603050405020304" pitchFamily="18" charset="0"/>
                        <a:ea typeface="Arial Unicode MS"/>
                        <a:cs typeface="Times New Roman" panose="02020603050405020304" pitchFamily="18" charset="0"/>
                      </a:endParaRPr>
                    </a:p>
                  </a:txBody>
                  <a:tcPr marL="44450" marR="44450" marT="0" marB="0" vert="vert270" anchor="ctr"/>
                </a:tc>
                <a:tc>
                  <a:txBody>
                    <a:bodyPr/>
                    <a:lstStyle/>
                    <a:p>
                      <a:pPr algn="ctr">
                        <a:lnSpc>
                          <a:spcPct val="115000"/>
                        </a:lnSpc>
                        <a:spcAft>
                          <a:spcPts val="0"/>
                        </a:spcAft>
                      </a:pPr>
                      <a:r>
                        <a:rPr lang="sk-SK" sz="1600" kern="0" dirty="0">
                          <a:effectLst/>
                          <a:latin typeface="Times New Roman" panose="02020603050405020304" pitchFamily="18" charset="0"/>
                          <a:cs typeface="Times New Roman" panose="02020603050405020304" pitchFamily="18" charset="0"/>
                        </a:rPr>
                        <a:t> spolu</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44450" marR="44450" marT="0" marB="0" anchor="ctr"/>
                </a:tc>
              </a:tr>
              <a:tr h="469437">
                <a:tc>
                  <a:txBody>
                    <a:bodyPr/>
                    <a:lstStyle/>
                    <a:p>
                      <a:pPr>
                        <a:lnSpc>
                          <a:spcPct val="115000"/>
                        </a:lnSpc>
                        <a:spcAft>
                          <a:spcPts val="0"/>
                        </a:spcAft>
                      </a:pPr>
                      <a:r>
                        <a:rPr lang="sk-SK" sz="1600" kern="0">
                          <a:effectLst/>
                          <a:latin typeface="Times New Roman" panose="02020603050405020304" pitchFamily="18" charset="0"/>
                          <a:cs typeface="Times New Roman" panose="02020603050405020304" pitchFamily="18" charset="0"/>
                        </a:rPr>
                        <a:t>Riaditeľ</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gridSpan="2">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1</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hMerge="1">
                  <a:txBody>
                    <a:bodyPr/>
                    <a:lstStyle/>
                    <a:p>
                      <a:endParaRPr lang="sk-SK"/>
                    </a:p>
                  </a:txBody>
                  <a:tcPr/>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1</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ctr"/>
                </a:tc>
              </a:tr>
              <a:tr h="469437">
                <a:tc>
                  <a:txBody>
                    <a:bodyPr/>
                    <a:lstStyle/>
                    <a:p>
                      <a:pPr>
                        <a:lnSpc>
                          <a:spcPct val="115000"/>
                        </a:lnSpc>
                        <a:spcAft>
                          <a:spcPts val="0"/>
                        </a:spcAft>
                      </a:pPr>
                      <a:r>
                        <a:rPr lang="sk-SK" sz="1600" kern="0">
                          <a:effectLst/>
                          <a:latin typeface="Times New Roman" panose="02020603050405020304" pitchFamily="18" charset="0"/>
                          <a:cs typeface="Times New Roman" panose="02020603050405020304" pitchFamily="18" charset="0"/>
                        </a:rPr>
                        <a:t>PEÚ</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6,5</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6,5</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ctr"/>
                </a:tc>
              </a:tr>
              <a:tr h="469437">
                <a:tc>
                  <a:txBody>
                    <a:bodyPr/>
                    <a:lstStyle/>
                    <a:p>
                      <a:pPr>
                        <a:lnSpc>
                          <a:spcPct val="115000"/>
                        </a:lnSpc>
                        <a:spcAft>
                          <a:spcPts val="0"/>
                        </a:spcAft>
                      </a:pPr>
                      <a:r>
                        <a:rPr lang="sk-SK" sz="1600" kern="0">
                          <a:effectLst/>
                          <a:latin typeface="Times New Roman" panose="02020603050405020304" pitchFamily="18" charset="0"/>
                          <a:cs typeface="Times New Roman" panose="02020603050405020304" pitchFamily="18" charset="0"/>
                        </a:rPr>
                        <a:t>Zdravotný úsek</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22,5</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22,5</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ctr"/>
                </a:tc>
              </a:tr>
              <a:tr h="469437">
                <a:tc>
                  <a:txBody>
                    <a:bodyPr/>
                    <a:lstStyle/>
                    <a:p>
                      <a:pPr>
                        <a:lnSpc>
                          <a:spcPct val="115000"/>
                        </a:lnSpc>
                        <a:spcAft>
                          <a:spcPts val="0"/>
                        </a:spcAft>
                      </a:pPr>
                      <a:r>
                        <a:rPr lang="sk-SK" sz="1600" kern="0">
                          <a:effectLst/>
                          <a:latin typeface="Times New Roman" panose="02020603050405020304" pitchFamily="18" charset="0"/>
                          <a:cs typeface="Times New Roman" panose="02020603050405020304" pitchFamily="18" charset="0"/>
                        </a:rPr>
                        <a:t>Terapeutický úsek</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9</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12</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ctr"/>
                </a:tc>
              </a:tr>
              <a:tr h="469437">
                <a:tc>
                  <a:txBody>
                    <a:bodyPr/>
                    <a:lstStyle/>
                    <a:p>
                      <a:pPr algn="r">
                        <a:lnSpc>
                          <a:spcPct val="115000"/>
                        </a:lnSpc>
                        <a:spcAft>
                          <a:spcPts val="0"/>
                        </a:spcAft>
                      </a:pPr>
                      <a:r>
                        <a:rPr lang="sk-SK" sz="1600" kern="0">
                          <a:effectLst/>
                          <a:latin typeface="Times New Roman" panose="02020603050405020304" pitchFamily="18" charset="0"/>
                          <a:cs typeface="Times New Roman" panose="02020603050405020304" pitchFamily="18" charset="0"/>
                        </a:rPr>
                        <a:t>Podporované bývanie</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4</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vMerge="1">
                  <a:txBody>
                    <a:bodyPr/>
                    <a:lstStyle/>
                    <a:p>
                      <a:endParaRPr lang="sk-SK"/>
                    </a:p>
                  </a:txBody>
                  <a:tcPr/>
                </a:tc>
              </a:tr>
              <a:tr h="469437">
                <a:tc>
                  <a:txBody>
                    <a:bodyPr/>
                    <a:lstStyle/>
                    <a:p>
                      <a:pPr>
                        <a:lnSpc>
                          <a:spcPct val="115000"/>
                        </a:lnSpc>
                        <a:spcAft>
                          <a:spcPts val="0"/>
                        </a:spcAft>
                      </a:pPr>
                      <a:r>
                        <a:rPr lang="sk-SK" sz="1600" kern="0">
                          <a:effectLst/>
                          <a:latin typeface="Times New Roman" panose="02020603050405020304" pitchFamily="18" charset="0"/>
                          <a:cs typeface="Times New Roman" panose="02020603050405020304" pitchFamily="18" charset="0"/>
                        </a:rPr>
                        <a:t>Úsek stravovania</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5</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0</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dirty="0">
                          <a:effectLst/>
                          <a:latin typeface="Times New Roman" panose="02020603050405020304" pitchFamily="18" charset="0"/>
                          <a:cs typeface="Times New Roman" panose="02020603050405020304" pitchFamily="18" charset="0"/>
                        </a:rPr>
                        <a:t>5</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44450" marR="44450" marT="0" marB="0" anchor="ctr"/>
                </a:tc>
              </a:tr>
              <a:tr h="469437">
                <a:tc>
                  <a:txBody>
                    <a:bodyPr/>
                    <a:lstStyle/>
                    <a:p>
                      <a:pPr>
                        <a:lnSpc>
                          <a:spcPct val="115000"/>
                        </a:lnSpc>
                        <a:spcAft>
                          <a:spcPts val="0"/>
                        </a:spcAft>
                      </a:pPr>
                      <a:r>
                        <a:rPr lang="sk-SK" sz="1600" kern="0">
                          <a:effectLst/>
                          <a:latin typeface="Times New Roman" panose="02020603050405020304" pitchFamily="18" charset="0"/>
                          <a:cs typeface="Times New Roman" panose="02020603050405020304" pitchFamily="18" charset="0"/>
                        </a:rPr>
                        <a:t>Spolu</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44</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a:effectLst/>
                          <a:latin typeface="Times New Roman" panose="02020603050405020304" pitchFamily="18" charset="0"/>
                          <a:cs typeface="Times New Roman" panose="02020603050405020304" pitchFamily="18" charset="0"/>
                        </a:rPr>
                        <a:t>4</a:t>
                      </a:r>
                      <a:endParaRPr lang="sk-SK" sz="1600" kern="50">
                        <a:effectLst/>
                        <a:latin typeface="Times New Roman" panose="02020603050405020304" pitchFamily="18" charset="0"/>
                        <a:ea typeface="Arial Unicode MS"/>
                        <a:cs typeface="Times New Roman" panose="02020603050405020304" pitchFamily="18" charset="0"/>
                      </a:endParaRPr>
                    </a:p>
                  </a:txBody>
                  <a:tcPr marL="44450" marR="44450" marT="0" marB="0" anchor="b"/>
                </a:tc>
                <a:tc>
                  <a:txBody>
                    <a:bodyPr/>
                    <a:lstStyle/>
                    <a:p>
                      <a:pPr algn="ctr">
                        <a:lnSpc>
                          <a:spcPct val="115000"/>
                        </a:lnSpc>
                        <a:spcAft>
                          <a:spcPts val="0"/>
                        </a:spcAft>
                      </a:pPr>
                      <a:r>
                        <a:rPr lang="sk-SK" sz="1600" kern="0" dirty="0">
                          <a:effectLst/>
                          <a:latin typeface="Times New Roman" panose="02020603050405020304" pitchFamily="18" charset="0"/>
                          <a:cs typeface="Times New Roman" panose="02020603050405020304" pitchFamily="18" charset="0"/>
                        </a:rPr>
                        <a:t>48</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44450" marR="44450" marT="0" marB="0" anchor="ctr"/>
                </a:tc>
              </a:tr>
            </a:tbl>
          </a:graphicData>
        </a:graphic>
      </p:graphicFrame>
      <p:sp>
        <p:nvSpPr>
          <p:cNvPr id="3" name="Nadpis 2"/>
          <p:cNvSpPr>
            <a:spLocks noGrp="1"/>
          </p:cNvSpPr>
          <p:nvPr>
            <p:ph type="title"/>
          </p:nvPr>
        </p:nvSpPr>
        <p:spPr>
          <a:xfrm>
            <a:off x="457200" y="338328"/>
            <a:ext cx="8229600" cy="1146456"/>
          </a:xfrm>
        </p:spPr>
        <p:txBody>
          <a:bodyPr>
            <a:normAutofit/>
          </a:bodyPr>
          <a:lstStyle/>
          <a:p>
            <a:r>
              <a:rPr lang="sk-SK" sz="2400" dirty="0" smtClean="0">
                <a:latin typeface="Times New Roman" panose="02020603050405020304" pitchFamily="18" charset="0"/>
                <a:cs typeface="Times New Roman" panose="02020603050405020304" pitchFamily="18" charset="0"/>
              </a:rPr>
              <a:t>Organizačná štruktúra</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5727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1727403955"/>
              </p:ext>
            </p:extLst>
          </p:nvPr>
        </p:nvGraphicFramePr>
        <p:xfrm>
          <a:off x="683568" y="2780928"/>
          <a:ext cx="8064896" cy="2070470"/>
        </p:xfrm>
        <a:graphic>
          <a:graphicData uri="http://schemas.openxmlformats.org/drawingml/2006/table">
            <a:tbl>
              <a:tblPr>
                <a:tableStyleId>{5C22544A-7EE6-4342-B048-85BDC9FD1C3A}</a:tableStyleId>
              </a:tblPr>
              <a:tblGrid>
                <a:gridCol w="3096344"/>
                <a:gridCol w="2376264"/>
                <a:gridCol w="2592288"/>
              </a:tblGrid>
              <a:tr h="414094">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Domov sociálnych služieb</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nchor="ctr"/>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Pracovisko Bratislava</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nchor="ctr"/>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Pracovisko Senec</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nchor="ctr"/>
                </a:tc>
              </a:tr>
              <a:tr h="414094">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spolu</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nchor="ctr"/>
                </a:tc>
                <a:tc gridSpan="2">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48</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nchor="ctr"/>
                </a:tc>
                <a:tc hMerge="1">
                  <a:txBody>
                    <a:bodyPr/>
                    <a:lstStyle/>
                    <a:p>
                      <a:endParaRPr lang="sk-SK"/>
                    </a:p>
                  </a:txBody>
                  <a:tcPr/>
                </a:tc>
              </a:tr>
              <a:tr h="414094">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Odborný         40,0 = 74,1%</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nchor="ctr"/>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31,5</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nchor="ctr"/>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4</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nchor="ctr"/>
                </a:tc>
              </a:tr>
              <a:tr h="414094">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THP                  6  = 11,1%</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nchor="ctr"/>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6</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nchor="ctr"/>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0</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nchor="ctr"/>
                </a:tc>
              </a:tr>
              <a:tr h="414094">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Obslužný        8 =  14,8%</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nchor="ctr"/>
                </a:tc>
                <a:tc>
                  <a:txBody>
                    <a:bodyPr/>
                    <a:lstStyle/>
                    <a:p>
                      <a:pPr algn="ctr">
                        <a:lnSpc>
                          <a:spcPct val="115000"/>
                        </a:lnSpc>
                        <a:spcAft>
                          <a:spcPts val="0"/>
                        </a:spcAft>
                      </a:pPr>
                      <a:r>
                        <a:rPr lang="sk-SK" sz="1600" kern="50">
                          <a:effectLst/>
                          <a:latin typeface="Times New Roman" panose="02020603050405020304" pitchFamily="18" charset="0"/>
                          <a:cs typeface="Times New Roman" panose="02020603050405020304" pitchFamily="18" charset="0"/>
                        </a:rPr>
                        <a:t>6,5</a:t>
                      </a:r>
                      <a:endParaRPr lang="sk-SK" sz="1600" kern="50">
                        <a:effectLst/>
                        <a:latin typeface="Times New Roman" panose="02020603050405020304" pitchFamily="18" charset="0"/>
                        <a:ea typeface="Arial Unicode MS"/>
                        <a:cs typeface="Times New Roman" panose="02020603050405020304" pitchFamily="18" charset="0"/>
                      </a:endParaRPr>
                    </a:p>
                  </a:txBody>
                  <a:tcPr marL="68580" marR="68580" marT="0" marB="0" anchor="ctr"/>
                </a:tc>
                <a:tc>
                  <a:txBody>
                    <a:bodyPr/>
                    <a:lstStyle/>
                    <a:p>
                      <a:pPr algn="ctr">
                        <a:lnSpc>
                          <a:spcPct val="115000"/>
                        </a:lnSpc>
                        <a:spcAft>
                          <a:spcPts val="0"/>
                        </a:spcAft>
                      </a:pPr>
                      <a:r>
                        <a:rPr lang="sk-SK" sz="1600" kern="50" dirty="0">
                          <a:effectLst/>
                          <a:latin typeface="Times New Roman" panose="02020603050405020304" pitchFamily="18" charset="0"/>
                          <a:cs typeface="Times New Roman" panose="02020603050405020304" pitchFamily="18" charset="0"/>
                        </a:rPr>
                        <a:t>0</a:t>
                      </a:r>
                      <a:endParaRPr lang="sk-SK" sz="1600" kern="50" dirty="0">
                        <a:effectLst/>
                        <a:latin typeface="Times New Roman" panose="02020603050405020304" pitchFamily="18" charset="0"/>
                        <a:ea typeface="Arial Unicode MS"/>
                        <a:cs typeface="Times New Roman" panose="02020603050405020304" pitchFamily="18" charset="0"/>
                      </a:endParaRPr>
                    </a:p>
                  </a:txBody>
                  <a:tcPr marL="68580" marR="68580" marT="0" marB="0" anchor="ctr"/>
                </a:tc>
              </a:tr>
            </a:tbl>
          </a:graphicData>
        </a:graphic>
      </p:graphicFrame>
      <p:sp>
        <p:nvSpPr>
          <p:cNvPr id="3" name="Nadpis 2"/>
          <p:cNvSpPr>
            <a:spLocks noGrp="1"/>
          </p:cNvSpPr>
          <p:nvPr>
            <p:ph type="title"/>
          </p:nvPr>
        </p:nvSpPr>
        <p:spPr>
          <a:xfrm>
            <a:off x="457200" y="338328"/>
            <a:ext cx="8229600" cy="1146456"/>
          </a:xfrm>
        </p:spPr>
        <p:txBody>
          <a:bodyPr>
            <a:noAutofit/>
          </a:bodyPr>
          <a:lstStyle/>
          <a:p>
            <a:r>
              <a:rPr lang="sk-SK" sz="2400" dirty="0">
                <a:latin typeface="Times New Roman" panose="02020603050405020304" pitchFamily="18" charset="0"/>
                <a:cs typeface="Times New Roman" panose="02020603050405020304" pitchFamily="18" charset="0"/>
              </a:rPr>
              <a:t>Percentuálny podiel odborných zamestnancov </a:t>
            </a:r>
            <a:r>
              <a:rPr lang="sk-SK" sz="2400" dirty="0" smtClean="0">
                <a:latin typeface="Times New Roman" panose="02020603050405020304" pitchFamily="18" charset="0"/>
                <a:cs typeface="Times New Roman" panose="02020603050405020304" pitchFamily="18" charset="0"/>
              </a:rPr>
              <a:t/>
            </a:r>
            <a:br>
              <a:rPr lang="sk-SK" sz="2400" dirty="0" smtClean="0">
                <a:latin typeface="Times New Roman" panose="02020603050405020304" pitchFamily="18" charset="0"/>
                <a:cs typeface="Times New Roman" panose="02020603050405020304" pitchFamily="18" charset="0"/>
              </a:rPr>
            </a:br>
            <a:r>
              <a:rPr lang="sk-SK" sz="2400" dirty="0" smtClean="0">
                <a:latin typeface="Times New Roman" panose="02020603050405020304" pitchFamily="18" charset="0"/>
                <a:cs typeface="Times New Roman" panose="02020603050405020304" pitchFamily="18" charset="0"/>
              </a:rPr>
              <a:t>k</a:t>
            </a:r>
            <a:r>
              <a:rPr lang="sk-SK" sz="2400" dirty="0">
                <a:latin typeface="Times New Roman" panose="02020603050405020304" pitchFamily="18" charset="0"/>
                <a:cs typeface="Times New Roman" panose="02020603050405020304" pitchFamily="18" charset="0"/>
              </a:rPr>
              <a:t> celkovému počtu zamestnancov </a:t>
            </a:r>
            <a:r>
              <a:rPr lang="sk-SK" sz="2400" b="1" dirty="0">
                <a:latin typeface="Times New Roman" panose="02020603050405020304" pitchFamily="18" charset="0"/>
                <a:cs typeface="Times New Roman" panose="02020603050405020304" pitchFamily="18" charset="0"/>
              </a:rPr>
              <a:t>k </a:t>
            </a:r>
            <a:r>
              <a:rPr lang="sk-SK" sz="2400" b="1" dirty="0" smtClean="0">
                <a:latin typeface="Times New Roman" panose="02020603050405020304" pitchFamily="18" charset="0"/>
                <a:cs typeface="Times New Roman" panose="02020603050405020304" pitchFamily="18" charset="0"/>
              </a:rPr>
              <a:t>31.12.2015</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90541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4040281464"/>
              </p:ext>
            </p:extLst>
          </p:nvPr>
        </p:nvGraphicFramePr>
        <p:xfrm>
          <a:off x="179512" y="2204864"/>
          <a:ext cx="8784978" cy="4069183"/>
        </p:xfrm>
        <a:graphic>
          <a:graphicData uri="http://schemas.openxmlformats.org/drawingml/2006/table">
            <a:tbl>
              <a:tblPr firstRow="1" firstCol="1" lastRow="1" lastCol="1" bandRow="1" bandCol="1">
                <a:tableStyleId>{5C22544A-7EE6-4342-B048-85BDC9FD1C3A}</a:tableStyleId>
              </a:tblPr>
              <a:tblGrid>
                <a:gridCol w="1440159"/>
                <a:gridCol w="938712"/>
                <a:gridCol w="1021171"/>
                <a:gridCol w="1021171"/>
                <a:gridCol w="1021171"/>
                <a:gridCol w="838165"/>
                <a:gridCol w="838165"/>
                <a:gridCol w="929667"/>
                <a:gridCol w="736597"/>
              </a:tblGrid>
              <a:tr h="593037">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Schválený rozpočet na r. 2015</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smtClean="0">
                          <a:effectLst/>
                          <a:latin typeface="Times New Roman" panose="02020603050405020304" pitchFamily="18" charset="0"/>
                          <a:cs typeface="Times New Roman" panose="02020603050405020304" pitchFamily="18" charset="0"/>
                        </a:rPr>
                        <a:t>Upravený. limit </a:t>
                      </a:r>
                      <a:r>
                        <a:rPr lang="sk-SK" sz="1200" dirty="0">
                          <a:effectLst/>
                          <a:latin typeface="Times New Roman" panose="02020603050405020304" pitchFamily="18" charset="0"/>
                          <a:cs typeface="Times New Roman" panose="02020603050405020304" pitchFamily="18" charset="0"/>
                        </a:rPr>
                        <a:t>dotácii na r. 2015</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Plnenie celkom</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z toho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plnenia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279524">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z BSK</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zo ŠR</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dary</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z inej VUC</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148119">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ZF-41</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ZF-111</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ZF-72 a</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ZF-11H</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148119">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279524">
                <a:tc>
                  <a:txBody>
                    <a:bodyPr/>
                    <a:lstStyle/>
                    <a:p>
                      <a:pPr>
                        <a:spcAft>
                          <a:spcPts val="0"/>
                        </a:spcAft>
                      </a:pPr>
                      <a:r>
                        <a:rPr lang="sk-SK" sz="1200">
                          <a:effectLst/>
                          <a:latin typeface="Times New Roman" panose="02020603050405020304" pitchFamily="18" charset="0"/>
                          <a:cs typeface="Times New Roman" panose="02020603050405020304" pitchFamily="18" charset="0"/>
                        </a:rPr>
                        <a:t>I. Príjmy</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102 307,00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112 613,43</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101 660,98</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78 907,55</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3 938,00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18 815,43</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90,27</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148119">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279524">
                <a:tc>
                  <a:txBody>
                    <a:bodyPr/>
                    <a:lstStyle/>
                    <a:p>
                      <a:pPr>
                        <a:spcAft>
                          <a:spcPts val="0"/>
                        </a:spcAft>
                      </a:pPr>
                      <a:r>
                        <a:rPr lang="sk-SK" sz="1200">
                          <a:effectLst/>
                          <a:latin typeface="Times New Roman" panose="02020603050405020304" pitchFamily="18" charset="0"/>
                          <a:cs typeface="Times New Roman" panose="02020603050405020304" pitchFamily="18" charset="0"/>
                        </a:rPr>
                        <a:t>Výdavky celkom</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798 699,50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757 658,74</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743 100,79</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717 084,23</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3 263,13</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3 938,00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18 815,43</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98,08</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148119">
                <a:tc>
                  <a:txBody>
                    <a:bodyPr/>
                    <a:lstStyle/>
                    <a:p>
                      <a:pPr>
                        <a:spcAft>
                          <a:spcPts val="0"/>
                        </a:spcAft>
                      </a:pPr>
                      <a:r>
                        <a:rPr lang="sk-SK" sz="1200">
                          <a:effectLst/>
                          <a:latin typeface="Times New Roman" panose="02020603050405020304" pitchFamily="18" charset="0"/>
                          <a:cs typeface="Times New Roman" panose="02020603050405020304" pitchFamily="18" charset="0"/>
                        </a:rPr>
                        <a:t>z toho:</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279524">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II. Bežné výdavky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798 699,50</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753 758,74</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739 200,79</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716 447,36</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3 938,00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18 815,43</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98,07</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148119">
                <a:tc>
                  <a:txBody>
                    <a:bodyPr/>
                    <a:lstStyle/>
                    <a:p>
                      <a:pPr>
                        <a:spcAft>
                          <a:spcPts val="0"/>
                        </a:spcAft>
                      </a:pPr>
                      <a:r>
                        <a:rPr lang="sk-SK" sz="1200">
                          <a:effectLst/>
                          <a:latin typeface="Times New Roman" panose="02020603050405020304" pitchFamily="18" charset="0"/>
                          <a:cs typeface="Times New Roman" panose="02020603050405020304" pitchFamily="18" charset="0"/>
                        </a:rPr>
                        <a:t>z toho:</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r>
              <a:tr h="279524">
                <a:tc>
                  <a:txBody>
                    <a:bodyPr/>
                    <a:lstStyle/>
                    <a:p>
                      <a:pPr>
                        <a:spcAft>
                          <a:spcPts val="0"/>
                        </a:spcAft>
                      </a:pPr>
                      <a:r>
                        <a:rPr lang="sk-SK" sz="1200">
                          <a:effectLst/>
                          <a:latin typeface="Times New Roman" panose="02020603050405020304" pitchFamily="18" charset="0"/>
                          <a:cs typeface="Times New Roman" panose="02020603050405020304" pitchFamily="18" charset="0"/>
                        </a:rPr>
                        <a:t>610 – mzdy</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452 241,50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416 209,05</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409 059,41</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397 730,74</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11 328,67</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98,28</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279524">
                <a:tc>
                  <a:txBody>
                    <a:bodyPr/>
                    <a:lstStyle/>
                    <a:p>
                      <a:pPr>
                        <a:spcAft>
                          <a:spcPts val="0"/>
                        </a:spcAft>
                      </a:pPr>
                      <a:r>
                        <a:rPr lang="sk-SK" sz="1200">
                          <a:effectLst/>
                          <a:latin typeface="Times New Roman" panose="02020603050405020304" pitchFamily="18" charset="0"/>
                          <a:cs typeface="Times New Roman" panose="02020603050405020304" pitchFamily="18" charset="0"/>
                        </a:rPr>
                        <a:t>620 – odvody</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165 909,00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151 344,78</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148 237,59</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144 160,94</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  4 076,65</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97,95</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279524">
                <a:tc>
                  <a:txBody>
                    <a:bodyPr/>
                    <a:lstStyle/>
                    <a:p>
                      <a:pPr>
                        <a:spcAft>
                          <a:spcPts val="0"/>
                        </a:spcAft>
                      </a:pPr>
                      <a:r>
                        <a:rPr lang="sk-SK" sz="1200">
                          <a:effectLst/>
                          <a:latin typeface="Times New Roman" panose="02020603050405020304" pitchFamily="18" charset="0"/>
                          <a:cs typeface="Times New Roman" panose="02020603050405020304" pitchFamily="18" charset="0"/>
                        </a:rPr>
                        <a:t>630 – tovary a služby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176 022,00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180 729,00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176 427,88</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169 147,61</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3 938,00</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3 342,27</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97,62</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239318">
                <a:tc>
                  <a:txBody>
                    <a:bodyPr/>
                    <a:lstStyle/>
                    <a:p>
                      <a:pPr>
                        <a:spcAft>
                          <a:spcPts val="0"/>
                        </a:spcAft>
                      </a:pPr>
                      <a:r>
                        <a:rPr lang="sk-SK" sz="1200">
                          <a:effectLst/>
                          <a:latin typeface="Times New Roman" panose="02020603050405020304" pitchFamily="18" charset="0"/>
                          <a:cs typeface="Times New Roman" panose="02020603050405020304" pitchFamily="18" charset="0"/>
                        </a:rPr>
                        <a:t>640 – transfery</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4 527,00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5 475,91</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5 475,91</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5 408,07</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67,84</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100,00</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r h="279524">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III. Kap. </a:t>
                      </a:r>
                      <a:r>
                        <a:rPr lang="sk-SK" sz="1200" dirty="0" smtClean="0">
                          <a:effectLst/>
                          <a:latin typeface="Times New Roman" panose="02020603050405020304" pitchFamily="18" charset="0"/>
                          <a:cs typeface="Times New Roman" panose="02020603050405020304" pitchFamily="18" charset="0"/>
                        </a:rPr>
                        <a:t>výdavky </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0,00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3 900,00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3 900,00</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636,87</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3 263,13</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a:effectLst/>
                          <a:latin typeface="Times New Roman" panose="02020603050405020304" pitchFamily="18" charset="0"/>
                          <a:cs typeface="Times New Roman" panose="02020603050405020304" pitchFamily="18" charset="0"/>
                        </a:rPr>
                        <a:t> </a:t>
                      </a:r>
                      <a:endParaRPr lang="sk-SK" sz="1200">
                        <a:effectLst/>
                        <a:latin typeface="Times New Roman" panose="02020603050405020304" pitchFamily="18" charset="0"/>
                        <a:ea typeface="Times New Roman"/>
                        <a:cs typeface="Times New Roman" panose="02020603050405020304" pitchFamily="18" charset="0"/>
                      </a:endParaRPr>
                    </a:p>
                  </a:txBody>
                  <a:tcPr marL="51768" marR="51768" marT="0" marB="0"/>
                </a:tc>
                <a:tc>
                  <a:txBody>
                    <a:bodyPr/>
                    <a:lstStyle/>
                    <a:p>
                      <a:pPr>
                        <a:spcAft>
                          <a:spcPts val="0"/>
                        </a:spcAft>
                      </a:pPr>
                      <a:r>
                        <a:rPr lang="sk-SK" sz="1200" dirty="0">
                          <a:effectLst/>
                          <a:latin typeface="Times New Roman" panose="02020603050405020304" pitchFamily="18" charset="0"/>
                          <a:cs typeface="Times New Roman" panose="02020603050405020304" pitchFamily="18" charset="0"/>
                        </a:rPr>
                        <a:t>100,00</a:t>
                      </a:r>
                      <a:endParaRPr lang="sk-SK" sz="1200" dirty="0">
                        <a:effectLst/>
                        <a:latin typeface="Times New Roman" panose="02020603050405020304" pitchFamily="18" charset="0"/>
                        <a:ea typeface="Times New Roman"/>
                        <a:cs typeface="Times New Roman" panose="02020603050405020304" pitchFamily="18" charset="0"/>
                      </a:endParaRPr>
                    </a:p>
                  </a:txBody>
                  <a:tcPr marL="51768" marR="51768" marT="0" marB="0"/>
                </a:tc>
              </a:tr>
            </a:tbl>
          </a:graphicData>
        </a:graphic>
      </p:graphicFrame>
      <p:sp>
        <p:nvSpPr>
          <p:cNvPr id="3" name="Nadpis 2"/>
          <p:cNvSpPr>
            <a:spLocks noGrp="1"/>
          </p:cNvSpPr>
          <p:nvPr>
            <p:ph type="title"/>
          </p:nvPr>
        </p:nvSpPr>
        <p:spPr>
          <a:xfrm>
            <a:off x="457200" y="338328"/>
            <a:ext cx="8229600" cy="1002440"/>
          </a:xfrm>
        </p:spPr>
        <p:txBody>
          <a:bodyPr>
            <a:normAutofit/>
          </a:bodyPr>
          <a:lstStyle/>
          <a:p>
            <a:r>
              <a:rPr lang="sk-SK" sz="2400" dirty="0">
                <a:latin typeface="Times New Roman" panose="02020603050405020304" pitchFamily="18" charset="0"/>
                <a:cs typeface="Times New Roman" panose="02020603050405020304" pitchFamily="18" charset="0"/>
              </a:rPr>
              <a:t>Hospodárenie s finančnými prostriedkami </a:t>
            </a:r>
          </a:p>
        </p:txBody>
      </p:sp>
    </p:spTree>
    <p:extLst>
      <p:ext uri="{BB962C8B-B14F-4D97-AF65-F5344CB8AC3E}">
        <p14:creationId xmlns:p14="http://schemas.microsoft.com/office/powerpoint/2010/main" val="34742228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8" y="2276872"/>
            <a:ext cx="8424936" cy="3450696"/>
          </a:xfrm>
        </p:spPr>
        <p:txBody>
          <a:bodyPr>
            <a:normAutofit/>
          </a:bodyPr>
          <a:lstStyle/>
          <a:p>
            <a:pPr marL="0" indent="0">
              <a:buNone/>
            </a:pPr>
            <a:r>
              <a:rPr lang="sk-SK" sz="1600" b="1" dirty="0">
                <a:latin typeface="Times New Roman" panose="02020603050405020304" pitchFamily="18" charset="0"/>
                <a:cs typeface="Times New Roman" panose="02020603050405020304" pitchFamily="18" charset="0"/>
              </a:rPr>
              <a:t>Pohľadávky: </a:t>
            </a:r>
            <a:endParaRPr lang="sk-SK" sz="1600" dirty="0">
              <a:latin typeface="Times New Roman" panose="02020603050405020304" pitchFamily="18" charset="0"/>
              <a:cs typeface="Times New Roman" panose="02020603050405020304" pitchFamily="18" charset="0"/>
            </a:endParaRPr>
          </a:p>
          <a:p>
            <a:pPr marL="0" indent="0">
              <a:buNone/>
            </a:pPr>
            <a:r>
              <a:rPr lang="sk-SK" sz="1600" dirty="0">
                <a:latin typeface="Times New Roman" panose="02020603050405020304" pitchFamily="18" charset="0"/>
                <a:cs typeface="Times New Roman" panose="02020603050405020304" pitchFamily="18" charset="0"/>
              </a:rPr>
              <a:t>Domov sociálnych služieb pre deti a dospelých </a:t>
            </a:r>
            <a:r>
              <a:rPr lang="sk-SK" sz="1600" dirty="0" err="1">
                <a:latin typeface="Times New Roman" panose="02020603050405020304" pitchFamily="18" charset="0"/>
                <a:cs typeface="Times New Roman" panose="02020603050405020304" pitchFamily="18" charset="0"/>
              </a:rPr>
              <a:t>Integra</a:t>
            </a:r>
            <a:r>
              <a:rPr lang="sk-SK" sz="1600" dirty="0">
                <a:latin typeface="Times New Roman" panose="02020603050405020304" pitchFamily="18" charset="0"/>
                <a:cs typeface="Times New Roman" panose="02020603050405020304" pitchFamily="18" charset="0"/>
              </a:rPr>
              <a:t> evidoval k 31.12.2015 pohľadávky za poskytnuté sociálne služby v celkovej výške 7 360,16 € , z toho: </a:t>
            </a:r>
          </a:p>
          <a:p>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pohľadávka po lehote splatnosti z úhrad 1 515,79 €, </a:t>
            </a:r>
          </a:p>
          <a:p>
            <a:r>
              <a:rPr lang="sk-SK" sz="1600" dirty="0" smtClean="0">
                <a:latin typeface="Times New Roman" panose="02020603050405020304" pitchFamily="18" charset="0"/>
                <a:cs typeface="Times New Roman" panose="02020603050405020304" pitchFamily="18" charset="0"/>
              </a:rPr>
              <a:t> </a:t>
            </a:r>
            <a:r>
              <a:rPr lang="sk-SK" sz="1600" dirty="0">
                <a:latin typeface="Times New Roman" panose="02020603050405020304" pitchFamily="18" charset="0"/>
                <a:cs typeface="Times New Roman" panose="02020603050405020304" pitchFamily="18" charset="0"/>
              </a:rPr>
              <a:t>pohľadávka v lehote splatnosti z úhrad 5 550,78 €, </a:t>
            </a:r>
          </a:p>
          <a:p>
            <a:r>
              <a:rPr lang="sk-SK" sz="1600" dirty="0" smtClean="0">
                <a:latin typeface="Times New Roman" panose="02020603050405020304" pitchFamily="18" charset="0"/>
                <a:cs typeface="Times New Roman" panose="02020603050405020304" pitchFamily="18" charset="0"/>
              </a:rPr>
              <a:t>pohľadávky </a:t>
            </a:r>
            <a:r>
              <a:rPr lang="sk-SK" sz="1600" dirty="0">
                <a:latin typeface="Times New Roman" panose="02020603050405020304" pitchFamily="18" charset="0"/>
                <a:cs typeface="Times New Roman" panose="02020603050405020304" pitchFamily="18" charset="0"/>
              </a:rPr>
              <a:t>po zomrelých klientov, ktoré sú predmetom dedičského konania 293,59 €. </a:t>
            </a:r>
          </a:p>
          <a:p>
            <a:pPr marL="0" indent="0">
              <a:buNone/>
            </a:pPr>
            <a:r>
              <a:rPr lang="sk-SK" sz="1600" dirty="0">
                <a:latin typeface="Times New Roman" panose="02020603050405020304" pitchFamily="18" charset="0"/>
                <a:cs typeface="Times New Roman" panose="02020603050405020304" pitchFamily="18" charset="0"/>
              </a:rPr>
              <a:t> </a:t>
            </a:r>
          </a:p>
          <a:p>
            <a:pPr marL="0" indent="0">
              <a:buNone/>
            </a:pPr>
            <a:r>
              <a:rPr lang="sk-SK" sz="1600" b="1" dirty="0">
                <a:latin typeface="Times New Roman" panose="02020603050405020304" pitchFamily="18" charset="0"/>
                <a:cs typeface="Times New Roman" panose="02020603050405020304" pitchFamily="18" charset="0"/>
              </a:rPr>
              <a:t>Záväzky: </a:t>
            </a:r>
            <a:endParaRPr lang="sk-SK" sz="1600" dirty="0">
              <a:latin typeface="Times New Roman" panose="02020603050405020304" pitchFamily="18" charset="0"/>
              <a:cs typeface="Times New Roman" panose="02020603050405020304" pitchFamily="18" charset="0"/>
            </a:endParaRPr>
          </a:p>
          <a:p>
            <a:pPr marL="0" indent="0">
              <a:buNone/>
            </a:pPr>
            <a:r>
              <a:rPr lang="sk-SK" sz="1600" dirty="0">
                <a:latin typeface="Times New Roman" panose="02020603050405020304" pitchFamily="18" charset="0"/>
                <a:cs typeface="Times New Roman" panose="02020603050405020304" pitchFamily="18" charset="0"/>
              </a:rPr>
              <a:t>K 31.12.2015 Domov sociálnych služieb evidoval záväzky voči dodávateľom v lehote splatnosti vo výške 548,88 €.</a:t>
            </a:r>
          </a:p>
          <a:p>
            <a:endParaRPr lang="sk-SK" dirty="0"/>
          </a:p>
        </p:txBody>
      </p:sp>
      <p:sp>
        <p:nvSpPr>
          <p:cNvPr id="3" name="Nadpis 2"/>
          <p:cNvSpPr>
            <a:spLocks noGrp="1"/>
          </p:cNvSpPr>
          <p:nvPr>
            <p:ph type="title"/>
          </p:nvPr>
        </p:nvSpPr>
        <p:spPr>
          <a:xfrm>
            <a:off x="457200" y="338328"/>
            <a:ext cx="8229600" cy="930432"/>
          </a:xfrm>
        </p:spPr>
        <p:txBody>
          <a:bodyPr>
            <a:normAutofit/>
          </a:bodyPr>
          <a:lstStyle/>
          <a:p>
            <a:r>
              <a:rPr lang="sk-SK" sz="2400" dirty="0" smtClean="0">
                <a:latin typeface="Times New Roman" panose="02020603050405020304" pitchFamily="18" charset="0"/>
                <a:cs typeface="Times New Roman" panose="02020603050405020304" pitchFamily="18" charset="0"/>
              </a:rPr>
              <a:t>Pohľadávky a záväzky zariadenia</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7251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2675467"/>
            <a:ext cx="8352927" cy="3450696"/>
          </a:xfrm>
        </p:spPr>
        <p:txBody>
          <a:bodyPr/>
          <a:lstStyle/>
          <a:p>
            <a:pPr marL="0" indent="0" algn="just">
              <a:lnSpc>
                <a:spcPct val="150000"/>
              </a:lnSpc>
              <a:buNone/>
            </a:pPr>
            <a:r>
              <a:rPr lang="cs-CZ" dirty="0" err="1">
                <a:latin typeface="Times New Roman" panose="02020603050405020304" pitchFamily="18" charset="0"/>
                <a:cs typeface="Times New Roman" panose="02020603050405020304" pitchFamily="18" charset="0"/>
              </a:rPr>
              <a:t>Dovoľujeme</a:t>
            </a:r>
            <a:r>
              <a:rPr lang="cs-CZ" dirty="0">
                <a:latin typeface="Times New Roman" panose="02020603050405020304" pitchFamily="18" charset="0"/>
                <a:cs typeface="Times New Roman" panose="02020603050405020304" pitchFamily="18" charset="0"/>
              </a:rPr>
              <a:t> si </a:t>
            </a:r>
            <a:r>
              <a:rPr lang="cs-CZ" dirty="0" err="1">
                <a:latin typeface="Times New Roman" panose="02020603050405020304" pitchFamily="18" charset="0"/>
                <a:cs typeface="Times New Roman" panose="02020603050405020304" pitchFamily="18" charset="0"/>
              </a:rPr>
              <a:t>poďakovať</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všetkým</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ktorí</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akýmkoľvek</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spôsobom</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podieľali</a:t>
            </a:r>
            <a:r>
              <a:rPr lang="cs-CZ" dirty="0">
                <a:latin typeface="Times New Roman" panose="02020603050405020304" pitchFamily="18" charset="0"/>
                <a:cs typeface="Times New Roman" panose="02020603050405020304" pitchFamily="18" charset="0"/>
              </a:rPr>
              <a:t> na aktivitách a rozvoji </a:t>
            </a:r>
            <a:r>
              <a:rPr lang="cs-CZ" dirty="0" err="1">
                <a:latin typeface="Times New Roman" panose="02020603050405020304" pitchFamily="18" charset="0"/>
                <a:cs typeface="Times New Roman" panose="02020603050405020304" pitchFamily="18" charset="0"/>
              </a:rPr>
              <a:t>nášho</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zariadenia</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prispeli</a:t>
            </a:r>
            <a:r>
              <a:rPr lang="cs-CZ" dirty="0">
                <a:latin typeface="Times New Roman" panose="02020603050405020304" pitchFamily="18" charset="0"/>
                <a:cs typeface="Times New Roman" panose="02020603050405020304" pitchFamily="18" charset="0"/>
              </a:rPr>
              <a:t>  k </a:t>
            </a:r>
            <a:r>
              <a:rPr lang="cs-CZ" dirty="0" err="1">
                <a:latin typeface="Times New Roman" panose="02020603050405020304" pitchFamily="18" charset="0"/>
                <a:cs typeface="Times New Roman" panose="02020603050405020304" pitchFamily="18" charset="0"/>
              </a:rPr>
              <a:t>zlepšeniu</a:t>
            </a:r>
            <a:r>
              <a:rPr lang="cs-CZ" dirty="0">
                <a:latin typeface="Times New Roman" panose="02020603050405020304" pitchFamily="18" charset="0"/>
                <a:cs typeface="Times New Roman" panose="02020603050405020304" pitchFamily="18" charset="0"/>
              </a:rPr>
              <a:t> života kvality našich </a:t>
            </a:r>
            <a:r>
              <a:rPr lang="cs-CZ" dirty="0" err="1" smtClean="0">
                <a:latin typeface="Times New Roman" panose="02020603050405020304" pitchFamily="18" charset="0"/>
                <a:cs typeface="Times New Roman" panose="02020603050405020304" pitchFamily="18" charset="0"/>
              </a:rPr>
              <a:t>obyvateľov</a:t>
            </a:r>
            <a:r>
              <a:rPr lang="cs-CZ" dirty="0" smtClean="0">
                <a:latin typeface="Times New Roman" panose="02020603050405020304" pitchFamily="18" charset="0"/>
                <a:cs typeface="Times New Roman" panose="02020603050405020304" pitchFamily="18" charset="0"/>
              </a:rPr>
              <a:t>.</a:t>
            </a:r>
            <a:endParaRPr lang="sk-SK" dirty="0">
              <a:latin typeface="Times New Roman" panose="02020603050405020304" pitchFamily="18" charset="0"/>
              <a:cs typeface="Times New Roman" panose="02020603050405020304" pitchFamily="18" charset="0"/>
            </a:endParaRPr>
          </a:p>
          <a:p>
            <a:endParaRPr lang="sk-SK" dirty="0"/>
          </a:p>
        </p:txBody>
      </p:sp>
      <p:sp>
        <p:nvSpPr>
          <p:cNvPr id="2" name="Nadpis 1"/>
          <p:cNvSpPr>
            <a:spLocks noGrp="1"/>
          </p:cNvSpPr>
          <p:nvPr>
            <p:ph type="title"/>
          </p:nvPr>
        </p:nvSpPr>
        <p:spPr/>
        <p:txBody>
          <a:bodyPr>
            <a:normAutofit/>
          </a:bodyPr>
          <a:lstStyle/>
          <a:p>
            <a:r>
              <a:rPr lang="sk-SK" sz="2400" dirty="0" smtClean="0">
                <a:latin typeface="Times New Roman" panose="02020603050405020304" pitchFamily="18" charset="0"/>
                <a:cs typeface="Times New Roman" panose="02020603050405020304" pitchFamily="18" charset="0"/>
              </a:rPr>
              <a:t>Poďakovanie</a:t>
            </a:r>
            <a:endParaRPr lang="sk-SK" sz="2400" dirty="0">
              <a:latin typeface="Times New Roman" panose="02020603050405020304" pitchFamily="18" charset="0"/>
              <a:cs typeface="Times New Roman" panose="02020603050405020304" pitchFamily="18"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871" y="4941168"/>
            <a:ext cx="2487543" cy="1512168"/>
          </a:xfrm>
          <a:prstGeom prst="rect">
            <a:avLst/>
          </a:prstGeom>
        </p:spPr>
      </p:pic>
    </p:spTree>
    <p:extLst>
      <p:ext uri="{BB962C8B-B14F-4D97-AF65-F5344CB8AC3E}">
        <p14:creationId xmlns:p14="http://schemas.microsoft.com/office/powerpoint/2010/main" val="28304741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611560" y="2675467"/>
            <a:ext cx="8208911" cy="3450696"/>
          </a:xfrm>
        </p:spPr>
        <p:txBody>
          <a:bodyPr>
            <a:normAutofit/>
          </a:bodyPr>
          <a:lstStyle/>
          <a:p>
            <a:pPr marL="0" indent="0" algn="just">
              <a:buNone/>
            </a:pPr>
            <a:r>
              <a:rPr lang="sk-SK" sz="1600" dirty="0">
                <a:latin typeface="Times New Roman" panose="02020603050405020304" pitchFamily="18" charset="0"/>
                <a:cs typeface="Times New Roman" panose="02020603050405020304" pitchFamily="18" charset="0"/>
              </a:rPr>
              <a:t>Na vypracovaní výročnej správy spolupracovali vedúci zamestnanci úsekov a ekonóm zariadenia.</a:t>
            </a:r>
          </a:p>
          <a:p>
            <a:endParaRPr lang="sk-SK" sz="1600" dirty="0">
              <a:latin typeface="Times New Roman" panose="02020603050405020304" pitchFamily="18" charset="0"/>
              <a:cs typeface="Times New Roman" panose="02020603050405020304" pitchFamily="18" charset="0"/>
            </a:endParaRPr>
          </a:p>
          <a:p>
            <a:pPr marL="0" indent="0">
              <a:buNone/>
            </a:pPr>
            <a:r>
              <a:rPr lang="sk-SK" sz="1600" dirty="0">
                <a:latin typeface="Times New Roman" panose="02020603050405020304" pitchFamily="18" charset="0"/>
                <a:cs typeface="Times New Roman" panose="02020603050405020304" pitchFamily="18" charset="0"/>
              </a:rPr>
              <a:t> </a:t>
            </a:r>
          </a:p>
          <a:p>
            <a:pPr marL="0" indent="0">
              <a:buNone/>
            </a:pPr>
            <a:r>
              <a:rPr lang="sk-SK" sz="1600" dirty="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V</a:t>
            </a:r>
            <a:r>
              <a:rPr lang="sk-SK" sz="1600" dirty="0">
                <a:latin typeface="Times New Roman" panose="02020603050405020304" pitchFamily="18" charset="0"/>
                <a:cs typeface="Times New Roman" panose="02020603050405020304" pitchFamily="18" charset="0"/>
              </a:rPr>
              <a:t> Bratislave, </a:t>
            </a:r>
            <a:r>
              <a:rPr lang="sk-SK" sz="1600" dirty="0" smtClean="0">
                <a:latin typeface="Times New Roman" panose="02020603050405020304" pitchFamily="18" charset="0"/>
                <a:cs typeface="Times New Roman" panose="02020603050405020304" pitchFamily="18" charset="0"/>
              </a:rPr>
              <a:t>20.06.2016  </a:t>
            </a:r>
            <a:r>
              <a:rPr lang="sk-SK" sz="1600" dirty="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				</a:t>
            </a:r>
          </a:p>
          <a:p>
            <a:pPr marL="0" indent="0">
              <a:buNone/>
            </a:pPr>
            <a:r>
              <a:rPr lang="sk-SK" sz="1600" dirty="0">
                <a:latin typeface="Times New Roman" panose="02020603050405020304" pitchFamily="18" charset="0"/>
                <a:cs typeface="Times New Roman" panose="02020603050405020304" pitchFamily="18" charset="0"/>
              </a:rPr>
              <a:t>	</a:t>
            </a:r>
            <a:r>
              <a:rPr lang="sk-SK" sz="1600" dirty="0" smtClean="0">
                <a:latin typeface="Times New Roman" panose="02020603050405020304" pitchFamily="18" charset="0"/>
                <a:cs typeface="Times New Roman" panose="02020603050405020304" pitchFamily="18" charset="0"/>
              </a:rPr>
              <a:t>				PaedDr</a:t>
            </a:r>
            <a:r>
              <a:rPr lang="sk-SK" sz="1600" dirty="0">
                <a:latin typeface="Times New Roman" panose="02020603050405020304" pitchFamily="18" charset="0"/>
                <a:cs typeface="Times New Roman" panose="02020603050405020304" pitchFamily="18" charset="0"/>
              </a:rPr>
              <a:t>. Renáta Balážová</a:t>
            </a:r>
          </a:p>
          <a:p>
            <a:pPr marL="0" indent="0">
              <a:spcBef>
                <a:spcPts val="0"/>
              </a:spcBef>
              <a:buNone/>
            </a:pPr>
            <a:r>
              <a:rPr lang="sk-SK" dirty="0"/>
              <a:t>					</a:t>
            </a:r>
            <a:r>
              <a:rPr lang="sk-SK" dirty="0">
                <a:latin typeface="Times New Roman" panose="02020603050405020304" pitchFamily="18" charset="0"/>
                <a:cs typeface="Times New Roman" panose="02020603050405020304" pitchFamily="18" charset="0"/>
              </a:rPr>
              <a:t> </a:t>
            </a:r>
            <a:r>
              <a:rPr lang="sk-SK" dirty="0" smtClean="0">
                <a:latin typeface="Times New Roman" panose="02020603050405020304" pitchFamily="18" charset="0"/>
                <a:cs typeface="Times New Roman" panose="02020603050405020304" pitchFamily="18" charset="0"/>
              </a:rPr>
              <a:t>       </a:t>
            </a:r>
            <a:r>
              <a:rPr lang="sk-SK" sz="1400" dirty="0" smtClean="0">
                <a:latin typeface="Times New Roman" panose="02020603050405020304" pitchFamily="18" charset="0"/>
                <a:cs typeface="Times New Roman" panose="02020603050405020304" pitchFamily="18" charset="0"/>
              </a:rPr>
              <a:t>riaditeľka</a:t>
            </a:r>
            <a:endParaRPr lang="sk-SK" sz="1400" dirty="0">
              <a:latin typeface="Times New Roman" panose="02020603050405020304" pitchFamily="18" charset="0"/>
              <a:cs typeface="Times New Roman" panose="02020603050405020304" pitchFamily="18" charset="0"/>
            </a:endParaRPr>
          </a:p>
        </p:txBody>
      </p:sp>
      <p:sp>
        <p:nvSpPr>
          <p:cNvPr id="3" name="Nadpis 2"/>
          <p:cNvSpPr>
            <a:spLocks noGrp="1"/>
          </p:cNvSpPr>
          <p:nvPr>
            <p:ph type="title"/>
          </p:nvPr>
        </p:nvSpPr>
        <p:spPr/>
        <p:txBody>
          <a:bodyPr>
            <a:normAutofit/>
          </a:bodyPr>
          <a:lstStyle/>
          <a:p>
            <a:r>
              <a:rPr lang="sk-SK" sz="2400" dirty="0" smtClean="0">
                <a:latin typeface="Times New Roman" panose="02020603050405020304" pitchFamily="18" charset="0"/>
                <a:cs typeface="Times New Roman" panose="02020603050405020304" pitchFamily="18" charset="0"/>
              </a:rPr>
              <a:t>Poďakovanie</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459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67545" y="1772816"/>
            <a:ext cx="8208912" cy="4353347"/>
          </a:xfrm>
        </p:spPr>
        <p:txBody>
          <a:bodyPr>
            <a:normAutofit fontScale="62500" lnSpcReduction="20000"/>
          </a:bodyPr>
          <a:lstStyle/>
          <a:p>
            <a:pPr marL="0" indent="0">
              <a:buNone/>
            </a:pPr>
            <a:r>
              <a:rPr lang="sk-SK" sz="2600" b="1" dirty="0">
                <a:latin typeface="Times New Roman" panose="02020603050405020304" pitchFamily="18" charset="0"/>
                <a:cs typeface="Times New Roman" panose="02020603050405020304" pitchFamily="18" charset="0"/>
              </a:rPr>
              <a:t>Cieľom</a:t>
            </a:r>
            <a:r>
              <a:rPr lang="sk-SK" sz="2600" dirty="0">
                <a:latin typeface="Times New Roman" panose="02020603050405020304" pitchFamily="18" charset="0"/>
                <a:cs typeface="Times New Roman" panose="02020603050405020304" pitchFamily="18" charset="0"/>
              </a:rPr>
              <a:t> DSS pre deti a dospelých </a:t>
            </a:r>
            <a:r>
              <a:rPr lang="sk-SK" sz="2600" dirty="0" err="1">
                <a:latin typeface="Times New Roman" panose="02020603050405020304" pitchFamily="18" charset="0"/>
                <a:cs typeface="Times New Roman" panose="02020603050405020304" pitchFamily="18" charset="0"/>
              </a:rPr>
              <a:t>Integra</a:t>
            </a:r>
            <a:r>
              <a:rPr lang="sk-SK" sz="2600" dirty="0">
                <a:latin typeface="Times New Roman" panose="02020603050405020304" pitchFamily="18" charset="0"/>
                <a:cs typeface="Times New Roman" panose="02020603050405020304" pitchFamily="18" charset="0"/>
              </a:rPr>
              <a:t> je:</a:t>
            </a:r>
          </a:p>
          <a:p>
            <a:pPr marL="0" indent="0">
              <a:buNone/>
            </a:pPr>
            <a:r>
              <a:rPr lang="sk-SK" sz="2600" dirty="0">
                <a:latin typeface="Times New Roman" panose="02020603050405020304" pitchFamily="18" charset="0"/>
                <a:cs typeface="Times New Roman" panose="02020603050405020304" pitchFamily="18" charset="0"/>
              </a:rPr>
              <a:t>Skvalitňovanie sociálnych služieb:</a:t>
            </a:r>
          </a:p>
          <a:p>
            <a:pPr lvl="0"/>
            <a:r>
              <a:rPr lang="sk-SK" sz="2600" dirty="0">
                <a:latin typeface="Times New Roman" panose="02020603050405020304" pitchFamily="18" charset="0"/>
                <a:cs typeface="Times New Roman" panose="02020603050405020304" pitchFamily="18" charset="0"/>
              </a:rPr>
              <a:t> podporou zameranou na osobnostný rozvoj klienta, s využitím ich zručností a schopností</a:t>
            </a:r>
          </a:p>
          <a:p>
            <a:pPr lvl="0"/>
            <a:r>
              <a:rPr lang="sk-SK" sz="2600" dirty="0">
                <a:latin typeface="Times New Roman" panose="02020603050405020304" pitchFamily="18" charset="0"/>
                <a:cs typeface="Times New Roman" panose="02020603050405020304" pitchFamily="18" charset="0"/>
              </a:rPr>
              <a:t>realizovaním odborných ošetrovateľských, opatrovateľských, terapeutických výkonov</a:t>
            </a:r>
          </a:p>
          <a:p>
            <a:pPr lvl="0"/>
            <a:r>
              <a:rPr lang="sk-SK" sz="2600" dirty="0">
                <a:latin typeface="Times New Roman" panose="02020603050405020304" pitchFamily="18" charset="0"/>
                <a:cs typeface="Times New Roman" panose="02020603050405020304" pitchFamily="18" charset="0"/>
              </a:rPr>
              <a:t>skvalitnením podmienok bývania klientov (estetické a funkčné hľadisko) v celoročnej a týždennej pobytovej sociálnej službe</a:t>
            </a:r>
          </a:p>
          <a:p>
            <a:pPr lvl="0"/>
            <a:r>
              <a:rPr lang="sk-SK" sz="2600" dirty="0">
                <a:latin typeface="Times New Roman" panose="02020603050405020304" pitchFamily="18" charset="0"/>
                <a:cs typeface="Times New Roman" panose="02020603050405020304" pitchFamily="18" charset="0"/>
              </a:rPr>
              <a:t>poskytovaním pomoci a aktivít, ktoré umožňujú plnohodnotnejší život</a:t>
            </a:r>
          </a:p>
          <a:p>
            <a:pPr marL="0" indent="0">
              <a:buNone/>
            </a:pPr>
            <a:r>
              <a:rPr lang="sk-SK" sz="2600" dirty="0">
                <a:latin typeface="Times New Roman" panose="02020603050405020304" pitchFamily="18" charset="0"/>
                <a:cs typeface="Times New Roman" panose="02020603050405020304" pitchFamily="18" charset="0"/>
              </a:rPr>
              <a:t>Rozšírenie poskytovaných služieb:</a:t>
            </a:r>
          </a:p>
          <a:p>
            <a:pPr lvl="0"/>
            <a:r>
              <a:rPr lang="sk-SK" sz="2600" dirty="0">
                <a:latin typeface="Times New Roman" panose="02020603050405020304" pitchFamily="18" charset="0"/>
                <a:cs typeface="Times New Roman" panose="02020603050405020304" pitchFamily="18" charset="0"/>
              </a:rPr>
              <a:t>zriadením zariadenia podporovaného bývania</a:t>
            </a:r>
          </a:p>
          <a:p>
            <a:pPr marL="0" indent="0">
              <a:buNone/>
            </a:pPr>
            <a:r>
              <a:rPr lang="sk-SK" sz="2600" dirty="0">
                <a:latin typeface="Times New Roman" panose="02020603050405020304" pitchFamily="18" charset="0"/>
                <a:cs typeface="Times New Roman" panose="02020603050405020304" pitchFamily="18" charset="0"/>
              </a:rPr>
              <a:t>Aktivizácia klienta:</a:t>
            </a:r>
          </a:p>
          <a:p>
            <a:pPr lvl="0"/>
            <a:r>
              <a:rPr lang="sk-SK" sz="2600" dirty="0">
                <a:latin typeface="Times New Roman" panose="02020603050405020304" pitchFamily="18" charset="0"/>
                <a:cs typeface="Times New Roman" panose="02020603050405020304" pitchFamily="18" charset="0"/>
              </a:rPr>
              <a:t>pomocou pri uplatňovaní práv a právom chránených záujmov </a:t>
            </a:r>
          </a:p>
          <a:p>
            <a:pPr lvl="0"/>
            <a:r>
              <a:rPr lang="sk-SK" sz="2600" dirty="0">
                <a:latin typeface="Times New Roman" panose="02020603050405020304" pitchFamily="18" charset="0"/>
                <a:cs typeface="Times New Roman" panose="02020603050405020304" pitchFamily="18" charset="0"/>
              </a:rPr>
              <a:t>poradenstvom pri vybavovaní úradných záležitostí, osobných dokladov, podávaní písomných podaní, pri komunikácii v úradnom styku a iných vecí v záujme klienta,</a:t>
            </a:r>
          </a:p>
          <a:p>
            <a:pPr lvl="0"/>
            <a:r>
              <a:rPr lang="sk-SK" sz="2600" dirty="0">
                <a:latin typeface="Times New Roman" panose="02020603050405020304" pitchFamily="18" charset="0"/>
                <a:cs typeface="Times New Roman" panose="02020603050405020304" pitchFamily="18" charset="0"/>
              </a:rPr>
              <a:t>sociálnou rehabilitáciou – podpora samostatnosti, nezávislosti, nácvik zručností, posilňovanie návykov pri sebaobsluhe, starostlivosti o domácnosť</a:t>
            </a:r>
          </a:p>
          <a:p>
            <a:pPr marL="0" indent="0">
              <a:buNone/>
            </a:pPr>
            <a:r>
              <a:rPr lang="sk-SK" sz="2600" dirty="0">
                <a:latin typeface="Times New Roman" panose="02020603050405020304" pitchFamily="18" charset="0"/>
                <a:cs typeface="Times New Roman" panose="02020603050405020304" pitchFamily="18" charset="0"/>
              </a:rPr>
              <a:t>Odbornosť:</a:t>
            </a:r>
          </a:p>
          <a:p>
            <a:pPr lvl="0"/>
            <a:r>
              <a:rPr lang="sk-SK" sz="2600" dirty="0">
                <a:latin typeface="Times New Roman" panose="02020603050405020304" pitchFamily="18" charset="0"/>
                <a:cs typeface="Times New Roman" panose="02020603050405020304" pitchFamily="18" charset="0"/>
              </a:rPr>
              <a:t>interným a externým vzdelávaním zamestnancov prispieť k profesionálnemu prístupu</a:t>
            </a:r>
          </a:p>
          <a:p>
            <a:pPr lvl="0"/>
            <a:r>
              <a:rPr lang="sk-SK" sz="2600" dirty="0">
                <a:latin typeface="Times New Roman" panose="02020603050405020304" pitchFamily="18" charset="0"/>
                <a:cs typeface="Times New Roman" panose="02020603050405020304" pitchFamily="18" charset="0"/>
              </a:rPr>
              <a:t>humanizácia pri poskytovaní sociálnych služieb</a:t>
            </a:r>
          </a:p>
          <a:p>
            <a:endParaRPr lang="sk-SK" dirty="0"/>
          </a:p>
        </p:txBody>
      </p:sp>
      <p:sp>
        <p:nvSpPr>
          <p:cNvPr id="3" name="Nadpis 2"/>
          <p:cNvSpPr>
            <a:spLocks noGrp="1"/>
          </p:cNvSpPr>
          <p:nvPr>
            <p:ph type="title"/>
          </p:nvPr>
        </p:nvSpPr>
        <p:spPr>
          <a:xfrm>
            <a:off x="457200" y="338328"/>
            <a:ext cx="8229600" cy="1074448"/>
          </a:xfrm>
        </p:spPr>
        <p:txBody>
          <a:bodyPr>
            <a:normAutofit/>
          </a:bodyPr>
          <a:lstStyle/>
          <a:p>
            <a:r>
              <a:rPr lang="sk-SK" sz="2400" dirty="0" smtClean="0">
                <a:latin typeface="Times New Roman" panose="02020603050405020304" pitchFamily="18" charset="0"/>
                <a:cs typeface="Times New Roman" panose="02020603050405020304" pitchFamily="18" charset="0"/>
              </a:rPr>
              <a:t>Cieľ</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95100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lnění">
  <a:themeElements>
    <a:clrScheme name="Vlnění">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Vlnění">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lnění">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2978</TotalTime>
  <Words>1855</Words>
  <Application>Microsoft Office PowerPoint</Application>
  <PresentationFormat>Předvádění na obrazovce (4:3)</PresentationFormat>
  <Paragraphs>682</Paragraphs>
  <Slides>86</Slides>
  <Notes>0</Notes>
  <HiddenSlides>0</HiddenSlides>
  <MMClips>0</MMClips>
  <ScaleCrop>false</ScaleCrop>
  <HeadingPairs>
    <vt:vector size="4" baseType="variant">
      <vt:variant>
        <vt:lpstr>Motiv</vt:lpstr>
      </vt:variant>
      <vt:variant>
        <vt:i4>1</vt:i4>
      </vt:variant>
      <vt:variant>
        <vt:lpstr>Nadpisy snímků</vt:lpstr>
      </vt:variant>
      <vt:variant>
        <vt:i4>86</vt:i4>
      </vt:variant>
    </vt:vector>
  </HeadingPairs>
  <TitlesOfParts>
    <vt:vector size="87" baseType="lpstr">
      <vt:lpstr>Vlnění</vt:lpstr>
      <vt:lpstr>     </vt:lpstr>
      <vt:lpstr>Prezentace aplikace PowerPoint</vt:lpstr>
      <vt:lpstr>Prezentace aplikace PowerPoint</vt:lpstr>
      <vt:lpstr>Identifikačné  údaje </vt:lpstr>
      <vt:lpstr> Vedúci zamestnanci </vt:lpstr>
      <vt:lpstr>História zariadenia  </vt:lpstr>
      <vt:lpstr>Poslanie</vt:lpstr>
      <vt:lpstr>Vízia</vt:lpstr>
      <vt:lpstr>Cieľ</vt:lpstr>
      <vt:lpstr>Služby  v domove sociálnych služieb</vt:lpstr>
      <vt:lpstr>Služby  v zariadení podporovaného bývania</vt:lpstr>
      <vt:lpstr>Počet klientov, ktorým sa poskytovala služba k 31.12.2015,  podľa formy a druhu služby</vt:lpstr>
      <vt:lpstr>Počet čakateľov v poradovníku k 31.12.2015 </vt:lpstr>
      <vt:lpstr>Základné piliere poskytovaných služieb  v domove sociálnych služieb</vt:lpstr>
      <vt:lpstr>Základné piliere poskytovaných služieb  v domove sociálnych služieb</vt:lpstr>
      <vt:lpstr>Sociálne služby</vt:lpstr>
      <vt:lpstr>Základné piliere poskytovaných služieb  v domove sociálnych služieb</vt:lpstr>
      <vt:lpstr>Základné piliere poskytovaných služieb  v domove sociálnych služieb</vt:lpstr>
      <vt:lpstr>Fyzioterapia</vt:lpstr>
      <vt:lpstr>Základné piliere poskytovaných služieb  v domove sociálnych služieb</vt:lpstr>
      <vt:lpstr>Základné piliere poskytovaných služieb  v domove sociálnych služieb</vt:lpstr>
      <vt:lpstr>Terapie – sociálna rehabilitácia</vt:lpstr>
      <vt:lpstr>Terapie - pracovná terapia</vt:lpstr>
      <vt:lpstr>Terapie - rozvoj verbálnych a neverbálnych zručností </vt:lpstr>
      <vt:lpstr>Terapie - snoezelen</vt:lpstr>
      <vt:lpstr>Terapie - psychoterapia</vt:lpstr>
      <vt:lpstr>Terapie – krízová intervencia</vt:lpstr>
      <vt:lpstr>Terapie – aktivity na relaxáciu a voľný čas </vt:lpstr>
      <vt:lpstr>Základné piliere poskytovaných služieb  v domove sociálnych služieb</vt:lpstr>
      <vt:lpstr>Základné piliere poskytovaných služieb  v domove sociálnych služieb</vt:lpstr>
      <vt:lpstr>Základné piliere poskytovaných služieb  v zariadení podporovaného bývania</vt:lpstr>
      <vt:lpstr>Základné piliere poskytovaných služieb  v zariadení podporovaného bývania</vt:lpstr>
      <vt:lpstr>Činnosti a aktivity zariadenia</vt:lpstr>
      <vt:lpstr>Činnosti a aktivity zariadenia</vt:lpstr>
      <vt:lpstr>          Rozšírenie priestorov podporovaného bývania</vt:lpstr>
      <vt:lpstr>Činnosti a aktivity zariadenia - kultúra</vt:lpstr>
      <vt:lpstr>Činnosti a aktivity zariadenia - kultúra</vt:lpstr>
      <vt:lpstr>Činnosti a aktivity zariadenia – súťaže, šport</vt:lpstr>
      <vt:lpstr>Činnosti a aktivity zariadenia – súťaže, šport</vt:lpstr>
      <vt:lpstr>Činnosti a aktivity zariadenia - súťaže</vt:lpstr>
      <vt:lpstr>Činnosti a aktivity zariadenia - súťaže</vt:lpstr>
      <vt:lpstr>Činnosti a aktivity zariadenia - história</vt:lpstr>
      <vt:lpstr>Činnosti a aktivity zariadenia - prezentácia</vt:lpstr>
      <vt:lpstr>Činnosti a aktivity zariadenia - prezentácia</vt:lpstr>
      <vt:lpstr>Činnosti a aktivity zariadenia - prezentácia</vt:lpstr>
      <vt:lpstr>Činnosti a aktivity zariadenia - prezentácia</vt:lpstr>
      <vt:lpstr>Činnosti a aktivity zariadenia - prezentácia</vt:lpstr>
      <vt:lpstr>Činnosti a aktivity zariadenia - fašiangy</vt:lpstr>
      <vt:lpstr>Činnosti a aktivity zariadenia - fašiangy</vt:lpstr>
      <vt:lpstr>Činnosti a aktivity zariadenia - tradície</vt:lpstr>
      <vt:lpstr>Činnosti a aktivity zariadenia</vt:lpstr>
      <vt:lpstr>Činnosti a aktivity zariadenia - workshop</vt:lpstr>
      <vt:lpstr>Činnosti a aktivity zariadenia - workshopy</vt:lpstr>
      <vt:lpstr>Činnosti a aktivity zariadenia - workshopy</vt:lpstr>
      <vt:lpstr>Činnosti a aktivity zariadenia - workshopy</vt:lpstr>
      <vt:lpstr>Činnosti a aktivity zariadenia - tradície</vt:lpstr>
      <vt:lpstr>Činnosti a aktivity zariadenia - tradície</vt:lpstr>
      <vt:lpstr>Činnosti a aktivity zariadenia - tradície</vt:lpstr>
      <vt:lpstr>Činnosti a aktivity zariadenia - tradície</vt:lpstr>
      <vt:lpstr>Činnosti a aktivity zariadenia - tradície</vt:lpstr>
      <vt:lpstr>Činnosti a aktivity zariadenia - tradície</vt:lpstr>
      <vt:lpstr>Činnosti a aktivity zariadenia - tradície</vt:lpstr>
      <vt:lpstr>Činnosti a aktivity zariadenia – voľný čas</vt:lpstr>
      <vt:lpstr>Činnosti a aktivity zariadenia – voľný čas</vt:lpstr>
      <vt:lpstr>Činnosti a aktivity zariadenia – voľný čas</vt:lpstr>
      <vt:lpstr>Činnosti a aktivity zariadenia – voľný čas</vt:lpstr>
      <vt:lpstr>Činnosti a aktivity zariadenia – projekty</vt:lpstr>
      <vt:lpstr>Činnosti a aktivity zariadenia – projekty</vt:lpstr>
      <vt:lpstr>Činnosti a aktivity zariadenia – projekty</vt:lpstr>
      <vt:lpstr>Činnosti a aktivity zariadenia –  smerujúce k zamestnancom zariadenia</vt:lpstr>
      <vt:lpstr>Dobrovoľníctvo a základné spolupracujúce organizácie</vt:lpstr>
      <vt:lpstr>Dobrovoľníctvo a základné spolupracujúce organizácie</vt:lpstr>
      <vt:lpstr>Medzinárodný dobrovoľnícky tábor  24.08. – 06.09. 2015</vt:lpstr>
      <vt:lpstr>Dobrovoľníctvo a základné spolupracujúce organizácie                                „Naše mesto“</vt:lpstr>
      <vt:lpstr>Dobrovoľníctvo a základné spolupracujúce organizácie „Upratovanie s DM drogerie“</vt:lpstr>
      <vt:lpstr>Dobrovoľníctvo a základné spolupracujúce organizácie</vt:lpstr>
      <vt:lpstr>Dobrovoľníctvo a základné spolupracujúce organizácie</vt:lpstr>
      <vt:lpstr>Dobrovoľníctvo a základné spolupracujúce organizácie</vt:lpstr>
      <vt:lpstr>Projekty, finančné a materiálne dary</vt:lpstr>
      <vt:lpstr>Personálne zabezpečenie</vt:lpstr>
      <vt:lpstr>Organizačná štruktúra</vt:lpstr>
      <vt:lpstr>Percentuálny podiel odborných zamestnancov  k celkovému počtu zamestnancov k 31.12.2015</vt:lpstr>
      <vt:lpstr>Hospodárenie s finančnými prostriedkami </vt:lpstr>
      <vt:lpstr>Pohľadávky a záväzky zariadenia</vt:lpstr>
      <vt:lpstr>Poďakovanie</vt:lpstr>
      <vt:lpstr>Poďakovanie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DSS Integra</dc:creator>
  <cp:lastModifiedBy>RIADITEL</cp:lastModifiedBy>
  <cp:revision>149</cp:revision>
  <dcterms:created xsi:type="dcterms:W3CDTF">2016-07-04T07:18:23Z</dcterms:created>
  <dcterms:modified xsi:type="dcterms:W3CDTF">2016-07-24T10:54:18Z</dcterms:modified>
</cp:coreProperties>
</file>